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
  </p:notesMasterIdLst>
  <p:handoutMasterIdLst>
    <p:handoutMasterId r:id="rId8"/>
  </p:handoutMasterIdLst>
  <p:sldIdLst>
    <p:sldId id="423" r:id="rId2"/>
    <p:sldId id="415" r:id="rId3"/>
    <p:sldId id="429" r:id="rId4"/>
    <p:sldId id="426" r:id="rId5"/>
    <p:sldId id="427" r:id="rId6"/>
  </p:sldIdLst>
  <p:sldSz cx="9144000" cy="6858000" type="screen4x3"/>
  <p:notesSz cx="6797675" cy="9926638"/>
  <p:defaultTextStyle>
    <a:defPPr>
      <a:defRPr lang="sk-SK"/>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2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2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2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2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suzsanna Kocsis-Kupper" initials="ZK" lastIdx="1" clrIdx="0">
    <p:extLst>
      <p:ext uri="{19B8F6BF-5375-455C-9EA6-DF929625EA0E}">
        <p15:presenceInfo xmlns:p15="http://schemas.microsoft.com/office/powerpoint/2012/main" userId="4f1487c34f6731b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0A8"/>
    <a:srgbClr val="000099"/>
    <a:srgbClr val="FFFF00"/>
    <a:srgbClr val="FFFF99"/>
    <a:srgbClr val="FFFF66"/>
    <a:srgbClr val="FFDB69"/>
    <a:srgbClr val="1AE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486" autoAdjust="0"/>
  </p:normalViewPr>
  <p:slideViewPr>
    <p:cSldViewPr>
      <p:cViewPr varScale="1">
        <p:scale>
          <a:sx n="116" d="100"/>
          <a:sy n="116" d="100"/>
        </p:scale>
        <p:origin x="150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3"/>
            <a:ext cx="2946400" cy="498475"/>
          </a:xfrm>
          <a:prstGeom prst="rect">
            <a:avLst/>
          </a:prstGeom>
        </p:spPr>
        <p:txBody>
          <a:bodyPr vert="horz" lIns="91705" tIns="45853" rIns="91705" bIns="45853" rtlCol="0"/>
          <a:lstStyle>
            <a:lvl1pPr algn="l">
              <a:defRPr sz="1200"/>
            </a:lvl1pPr>
          </a:lstStyle>
          <a:p>
            <a:pPr>
              <a:defRPr/>
            </a:pPr>
            <a:endParaRPr lang="sk-SK"/>
          </a:p>
        </p:txBody>
      </p:sp>
      <p:sp>
        <p:nvSpPr>
          <p:cNvPr id="3" name="Zástupný symbol dátumu 2"/>
          <p:cNvSpPr>
            <a:spLocks noGrp="1"/>
          </p:cNvSpPr>
          <p:nvPr>
            <p:ph type="dt" sz="quarter" idx="1"/>
          </p:nvPr>
        </p:nvSpPr>
        <p:spPr>
          <a:xfrm>
            <a:off x="3849689" y="3"/>
            <a:ext cx="2946400" cy="498475"/>
          </a:xfrm>
          <a:prstGeom prst="rect">
            <a:avLst/>
          </a:prstGeom>
        </p:spPr>
        <p:txBody>
          <a:bodyPr vert="horz" lIns="91705" tIns="45853" rIns="91705" bIns="45853" rtlCol="0"/>
          <a:lstStyle>
            <a:lvl1pPr algn="r">
              <a:defRPr sz="1200"/>
            </a:lvl1pPr>
          </a:lstStyle>
          <a:p>
            <a:pPr>
              <a:defRPr/>
            </a:pPr>
            <a:fld id="{361279F2-D850-4A69-A8C3-E5727C97052B}" type="datetimeFigureOut">
              <a:rPr lang="sk-SK"/>
              <a:pPr>
                <a:defRPr/>
              </a:pPr>
              <a:t>31. 5. 2021</a:t>
            </a:fld>
            <a:endParaRPr lang="sk-SK"/>
          </a:p>
        </p:txBody>
      </p:sp>
      <p:sp>
        <p:nvSpPr>
          <p:cNvPr id="4" name="Zástupný symbol päty 3"/>
          <p:cNvSpPr>
            <a:spLocks noGrp="1"/>
          </p:cNvSpPr>
          <p:nvPr>
            <p:ph type="ftr" sz="quarter" idx="2"/>
          </p:nvPr>
        </p:nvSpPr>
        <p:spPr>
          <a:xfrm>
            <a:off x="0" y="9428165"/>
            <a:ext cx="2946400" cy="498475"/>
          </a:xfrm>
          <a:prstGeom prst="rect">
            <a:avLst/>
          </a:prstGeom>
        </p:spPr>
        <p:txBody>
          <a:bodyPr vert="horz" lIns="91705" tIns="45853" rIns="91705" bIns="45853" rtlCol="0" anchor="b"/>
          <a:lstStyle>
            <a:lvl1pPr algn="l">
              <a:defRPr sz="1200"/>
            </a:lvl1pPr>
          </a:lstStyle>
          <a:p>
            <a:pPr>
              <a:defRPr/>
            </a:pPr>
            <a:endParaRPr lang="sk-SK"/>
          </a:p>
        </p:txBody>
      </p:sp>
      <p:sp>
        <p:nvSpPr>
          <p:cNvPr id="5" name="Zástupný symbol čísla snímky 4"/>
          <p:cNvSpPr>
            <a:spLocks noGrp="1"/>
          </p:cNvSpPr>
          <p:nvPr>
            <p:ph type="sldNum" sz="quarter" idx="3"/>
          </p:nvPr>
        </p:nvSpPr>
        <p:spPr>
          <a:xfrm>
            <a:off x="3849689" y="9428165"/>
            <a:ext cx="2946400" cy="498475"/>
          </a:xfrm>
          <a:prstGeom prst="rect">
            <a:avLst/>
          </a:prstGeom>
        </p:spPr>
        <p:txBody>
          <a:bodyPr vert="horz" lIns="91705" tIns="45853" rIns="91705" bIns="45853" rtlCol="0" anchor="b"/>
          <a:lstStyle>
            <a:lvl1pPr algn="r">
              <a:defRPr sz="1200"/>
            </a:lvl1pPr>
          </a:lstStyle>
          <a:p>
            <a:pPr>
              <a:defRPr/>
            </a:pPr>
            <a:fld id="{C82494A1-0E95-4A5D-8C3F-6D596A593F7B}" type="slidenum">
              <a:rPr lang="sk-SK"/>
              <a:pPr>
                <a:defRPr/>
              </a:pPr>
              <a:t>‹#›</a:t>
            </a:fld>
            <a:endParaRPr lang="sk-SK"/>
          </a:p>
        </p:txBody>
      </p:sp>
    </p:spTree>
    <p:extLst>
      <p:ext uri="{BB962C8B-B14F-4D97-AF65-F5344CB8AC3E}">
        <p14:creationId xmlns:p14="http://schemas.microsoft.com/office/powerpoint/2010/main" val="167607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2"/>
            <a:ext cx="2946400" cy="496889"/>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eaLnBrk="0" hangingPunct="0">
              <a:defRPr sz="1200">
                <a:latin typeface="Arial" charset="0"/>
                <a:cs typeface="+mn-cs"/>
              </a:defRPr>
            </a:lvl1pPr>
          </a:lstStyle>
          <a:p>
            <a:pPr>
              <a:defRPr/>
            </a:pPr>
            <a:endParaRPr lang="sk-SK"/>
          </a:p>
        </p:txBody>
      </p:sp>
      <p:sp>
        <p:nvSpPr>
          <p:cNvPr id="65539" name="Rectangle 3"/>
          <p:cNvSpPr>
            <a:spLocks noGrp="1" noChangeArrowheads="1"/>
          </p:cNvSpPr>
          <p:nvPr>
            <p:ph type="dt" idx="1"/>
          </p:nvPr>
        </p:nvSpPr>
        <p:spPr bwMode="auto">
          <a:xfrm>
            <a:off x="3849689" y="2"/>
            <a:ext cx="2946400" cy="496889"/>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lgn="r" eaLnBrk="0" hangingPunct="0">
              <a:defRPr sz="1200">
                <a:latin typeface="Arial" charset="0"/>
                <a:cs typeface="+mn-cs"/>
              </a:defRPr>
            </a:lvl1pPr>
          </a:lstStyle>
          <a:p>
            <a:pPr>
              <a:defRPr/>
            </a:pPr>
            <a:fld id="{D86FEB30-6D5B-4E83-BA41-BE5A7D8BF1CD}" type="datetimeFigureOut">
              <a:rPr lang="sk-SK"/>
              <a:pPr>
                <a:defRPr/>
              </a:pPr>
              <a:t>31. 5. 2021</a:t>
            </a:fld>
            <a:endParaRPr lang="sk-SK"/>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1" name="Rectangle 5"/>
          <p:cNvSpPr>
            <a:spLocks noGrp="1" noChangeArrowheads="1"/>
          </p:cNvSpPr>
          <p:nvPr>
            <p:ph type="body" sz="quarter" idx="3"/>
          </p:nvPr>
        </p:nvSpPr>
        <p:spPr bwMode="auto">
          <a:xfrm>
            <a:off x="681038" y="4714877"/>
            <a:ext cx="5435600" cy="4467225"/>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p>
            <a:pPr lvl="0"/>
            <a:r>
              <a:rPr lang="sk-SK" noProof="0"/>
              <a:t>Kliknite sem a upravte štýly predlohy textu.</a:t>
            </a:r>
          </a:p>
          <a:p>
            <a:pPr lvl="1"/>
            <a:r>
              <a:rPr lang="sk-SK" noProof="0"/>
              <a:t>Druhá úroveň</a:t>
            </a:r>
          </a:p>
          <a:p>
            <a:pPr lvl="2"/>
            <a:r>
              <a:rPr lang="sk-SK" noProof="0"/>
              <a:t>Tretia úroveň</a:t>
            </a:r>
          </a:p>
          <a:p>
            <a:pPr lvl="3"/>
            <a:r>
              <a:rPr lang="sk-SK" noProof="0"/>
              <a:t>Štvrtá úroveň</a:t>
            </a:r>
          </a:p>
          <a:p>
            <a:pPr lvl="4"/>
            <a:r>
              <a:rPr lang="sk-SK" noProof="0"/>
              <a:t>Piata úroveň</a:t>
            </a:r>
          </a:p>
        </p:txBody>
      </p:sp>
      <p:sp>
        <p:nvSpPr>
          <p:cNvPr id="65542" name="Rectangle 6"/>
          <p:cNvSpPr>
            <a:spLocks noGrp="1" noChangeArrowheads="1"/>
          </p:cNvSpPr>
          <p:nvPr>
            <p:ph type="ftr" sz="quarter" idx="4"/>
          </p:nvPr>
        </p:nvSpPr>
        <p:spPr bwMode="auto">
          <a:xfrm>
            <a:off x="0" y="9428165"/>
            <a:ext cx="2946400" cy="496887"/>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eaLnBrk="0" hangingPunct="0">
              <a:defRPr sz="1200">
                <a:latin typeface="Arial" charset="0"/>
                <a:cs typeface="+mn-cs"/>
              </a:defRPr>
            </a:lvl1pPr>
          </a:lstStyle>
          <a:p>
            <a:pPr>
              <a:defRPr/>
            </a:pPr>
            <a:endParaRPr lang="sk-SK"/>
          </a:p>
        </p:txBody>
      </p:sp>
      <p:sp>
        <p:nvSpPr>
          <p:cNvPr id="65543" name="Rectangle 7"/>
          <p:cNvSpPr>
            <a:spLocks noGrp="1" noChangeArrowheads="1"/>
          </p:cNvSpPr>
          <p:nvPr>
            <p:ph type="sldNum" sz="quarter" idx="5"/>
          </p:nvPr>
        </p:nvSpPr>
        <p:spPr bwMode="auto">
          <a:xfrm>
            <a:off x="3849689" y="9428165"/>
            <a:ext cx="2946400" cy="496887"/>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lgn="r" eaLnBrk="0" hangingPunct="0">
              <a:defRPr sz="1200"/>
            </a:lvl1pPr>
          </a:lstStyle>
          <a:p>
            <a:pPr>
              <a:defRPr/>
            </a:pPr>
            <a:fld id="{CA338C42-46E4-4F38-BF66-1351C0A2BF5E}" type="slidenum">
              <a:rPr lang="sk-SK" altLang="sk-SK"/>
              <a:pPr>
                <a:defRPr/>
              </a:pPr>
              <a:t>‹#›</a:t>
            </a:fld>
            <a:endParaRPr lang="sk-SK" altLang="sk-SK"/>
          </a:p>
        </p:txBody>
      </p:sp>
    </p:spTree>
    <p:extLst>
      <p:ext uri="{BB962C8B-B14F-4D97-AF65-F5344CB8AC3E}">
        <p14:creationId xmlns:p14="http://schemas.microsoft.com/office/powerpoint/2010/main" val="1869078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a:t>Kliknite sem a upravte štýl predlohy nadpisov.</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Kliknite sem a upravte štýl predlohy podnadpisov.</a:t>
            </a:r>
          </a:p>
        </p:txBody>
      </p:sp>
      <p:sp>
        <p:nvSpPr>
          <p:cNvPr id="4" name="Zástupný symbol dátumu 3"/>
          <p:cNvSpPr>
            <a:spLocks noGrp="1"/>
          </p:cNvSpPr>
          <p:nvPr>
            <p:ph type="dt" sz="half" idx="10"/>
          </p:nvPr>
        </p:nvSpPr>
        <p:spPr/>
        <p:txBody>
          <a:bodyPr/>
          <a:lstStyle>
            <a:lvl1pPr>
              <a:defRPr/>
            </a:lvl1pPr>
          </a:lstStyle>
          <a:p>
            <a:pPr>
              <a:defRPr/>
            </a:pPr>
            <a:fld id="{9E67F909-1AC6-4C36-9619-9013BD0BDF14}" type="datetimeFigureOut">
              <a:rPr lang="sk-SK"/>
              <a:pPr>
                <a:defRPr/>
              </a:pPr>
              <a:t>31. 5. 2021</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FADFCED0-B9A7-4266-8E05-80E532199FCC}" type="slidenum">
              <a:rPr lang="sk-SK" altLang="sk-SK"/>
              <a:pPr>
                <a:defRPr/>
              </a:pPr>
              <a:t>‹#›</a:t>
            </a:fld>
            <a:endParaRPr lang="sk-SK" altLang="sk-SK"/>
          </a:p>
        </p:txBody>
      </p:sp>
    </p:spTree>
    <p:extLst>
      <p:ext uri="{BB962C8B-B14F-4D97-AF65-F5344CB8AC3E}">
        <p14:creationId xmlns:p14="http://schemas.microsoft.com/office/powerpoint/2010/main" val="964153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zvislého textu 2"/>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lvl1pPr>
              <a:defRPr/>
            </a:lvl1pPr>
          </a:lstStyle>
          <a:p>
            <a:pPr>
              <a:defRPr/>
            </a:pPr>
            <a:fld id="{EAE52C5F-793B-414A-998D-57DB6324C113}" type="datetimeFigureOut">
              <a:rPr lang="sk-SK"/>
              <a:pPr>
                <a:defRPr/>
              </a:pPr>
              <a:t>31. 5. 2021</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34574E69-968B-4E05-B702-1723E38F1E4B}" type="slidenum">
              <a:rPr lang="sk-SK" altLang="sk-SK"/>
              <a:pPr>
                <a:defRPr/>
              </a:pPr>
              <a:t>‹#›</a:t>
            </a:fld>
            <a:endParaRPr lang="sk-SK" altLang="sk-SK"/>
          </a:p>
        </p:txBody>
      </p:sp>
    </p:spTree>
    <p:extLst>
      <p:ext uri="{BB962C8B-B14F-4D97-AF65-F5344CB8AC3E}">
        <p14:creationId xmlns:p14="http://schemas.microsoft.com/office/powerpoint/2010/main" val="564069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a:t>Kliknite sem a upravte štýl predlohy nadpisov.</a:t>
            </a:r>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lvl1pPr>
              <a:defRPr/>
            </a:lvl1pPr>
          </a:lstStyle>
          <a:p>
            <a:pPr>
              <a:defRPr/>
            </a:pPr>
            <a:fld id="{2B491D38-9C9E-46B8-BBC2-6E582A72DAE2}" type="datetimeFigureOut">
              <a:rPr lang="sk-SK"/>
              <a:pPr>
                <a:defRPr/>
              </a:pPr>
              <a:t>31. 5. 2021</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D2695832-34FB-432F-B970-C1EF13D0E83A}" type="slidenum">
              <a:rPr lang="sk-SK" altLang="sk-SK"/>
              <a:pPr>
                <a:defRPr/>
              </a:pPr>
              <a:t>‹#›</a:t>
            </a:fld>
            <a:endParaRPr lang="sk-SK" altLang="sk-SK"/>
          </a:p>
        </p:txBody>
      </p:sp>
    </p:spTree>
    <p:extLst>
      <p:ext uri="{BB962C8B-B14F-4D97-AF65-F5344CB8AC3E}">
        <p14:creationId xmlns:p14="http://schemas.microsoft.com/office/powerpoint/2010/main" val="3648044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ozloženie obsahu">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p>
            <a:r>
              <a:rPr lang="sk-SK"/>
              <a:t>Kliknite sem a upravte štýl predlohy nadpisov.</a:t>
            </a:r>
          </a:p>
        </p:txBody>
      </p:sp>
      <p:sp>
        <p:nvSpPr>
          <p:cNvPr id="3" name="Zástupný symbol dátumu 3"/>
          <p:cNvSpPr>
            <a:spLocks noGrp="1"/>
          </p:cNvSpPr>
          <p:nvPr>
            <p:ph type="dt" sz="half" idx="10"/>
          </p:nvPr>
        </p:nvSpPr>
        <p:spPr/>
        <p:txBody>
          <a:bodyPr/>
          <a:lstStyle>
            <a:lvl1pPr>
              <a:defRPr/>
            </a:lvl1pPr>
          </a:lstStyle>
          <a:p>
            <a:pPr>
              <a:defRPr/>
            </a:pPr>
            <a:fld id="{0002D429-03A2-46E5-9AAA-FF23C4A44B7F}" type="datetimeFigureOut">
              <a:rPr lang="sk-SK"/>
              <a:pPr>
                <a:defRPr/>
              </a:pPr>
              <a:t>31. 5. 2021</a:t>
            </a:fld>
            <a:endParaRPr lang="sk-SK"/>
          </a:p>
        </p:txBody>
      </p:sp>
      <p:sp>
        <p:nvSpPr>
          <p:cNvPr id="4" name="Zástupný symbol päty 4"/>
          <p:cNvSpPr>
            <a:spLocks noGrp="1"/>
          </p:cNvSpPr>
          <p:nvPr>
            <p:ph type="ftr" sz="quarter" idx="11"/>
          </p:nvPr>
        </p:nvSpPr>
        <p:spPr/>
        <p:txBody>
          <a:bodyPr/>
          <a:lstStyle>
            <a:lvl1pPr>
              <a:defRPr/>
            </a:lvl1pPr>
          </a:lstStyle>
          <a:p>
            <a:pPr>
              <a:defRPr/>
            </a:pPr>
            <a:endParaRPr lang="sk-SK"/>
          </a:p>
        </p:txBody>
      </p:sp>
      <p:sp>
        <p:nvSpPr>
          <p:cNvPr id="5" name="Zástupný symbol čísla snímky 5"/>
          <p:cNvSpPr>
            <a:spLocks noGrp="1"/>
          </p:cNvSpPr>
          <p:nvPr>
            <p:ph type="sldNum" sz="quarter" idx="12"/>
          </p:nvPr>
        </p:nvSpPr>
        <p:spPr/>
        <p:txBody>
          <a:bodyPr/>
          <a:lstStyle>
            <a:lvl1pPr>
              <a:defRPr/>
            </a:lvl1pPr>
          </a:lstStyle>
          <a:p>
            <a:pPr>
              <a:defRPr/>
            </a:pPr>
            <a:fld id="{F1971085-E217-4089-BFE4-F9EE3EAB4281}" type="slidenum">
              <a:rPr lang="sk-SK" altLang="sk-SK"/>
              <a:pPr>
                <a:defRPr/>
              </a:pPr>
              <a:t>‹#›</a:t>
            </a:fld>
            <a:endParaRPr lang="sk-SK" altLang="sk-SK"/>
          </a:p>
        </p:txBody>
      </p:sp>
    </p:spTree>
    <p:extLst>
      <p:ext uri="{BB962C8B-B14F-4D97-AF65-F5344CB8AC3E}">
        <p14:creationId xmlns:p14="http://schemas.microsoft.com/office/powerpoint/2010/main" val="402281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obsahu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lvl1pPr>
              <a:defRPr/>
            </a:lvl1pPr>
          </a:lstStyle>
          <a:p>
            <a:pPr>
              <a:defRPr/>
            </a:pPr>
            <a:fld id="{C73F190E-4C99-4019-A267-AB9A3536C0A0}" type="datetimeFigureOut">
              <a:rPr lang="sk-SK"/>
              <a:pPr>
                <a:defRPr/>
              </a:pPr>
              <a:t>31. 5. 2021</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D0E3C0CB-4236-4CD2-9EED-6C68C36600F8}" type="slidenum">
              <a:rPr lang="sk-SK" altLang="sk-SK"/>
              <a:pPr>
                <a:defRPr/>
              </a:pPr>
              <a:t>‹#›</a:t>
            </a:fld>
            <a:endParaRPr lang="sk-SK" altLang="sk-SK"/>
          </a:p>
        </p:txBody>
      </p:sp>
    </p:spTree>
    <p:extLst>
      <p:ext uri="{BB962C8B-B14F-4D97-AF65-F5344CB8AC3E}">
        <p14:creationId xmlns:p14="http://schemas.microsoft.com/office/powerpoint/2010/main" val="3462159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a:t>Kliknite sem a upravte štýl predlohy nadpisov.</a:t>
            </a:r>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D912DAE7-BB38-4D1C-8017-09560C663978}" type="datetimeFigureOut">
              <a:rPr lang="sk-SK"/>
              <a:pPr>
                <a:defRPr/>
              </a:pPr>
              <a:t>31. 5. 2021</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87CA21AC-5FDE-4B6A-AAD1-823C99920E4F}" type="slidenum">
              <a:rPr lang="sk-SK" altLang="sk-SK"/>
              <a:pPr>
                <a:defRPr/>
              </a:pPr>
              <a:t>‹#›</a:t>
            </a:fld>
            <a:endParaRPr lang="sk-SK" altLang="sk-SK"/>
          </a:p>
        </p:txBody>
      </p:sp>
    </p:spTree>
    <p:extLst>
      <p:ext uri="{BB962C8B-B14F-4D97-AF65-F5344CB8AC3E}">
        <p14:creationId xmlns:p14="http://schemas.microsoft.com/office/powerpoint/2010/main" val="51250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dátumu 3"/>
          <p:cNvSpPr>
            <a:spLocks noGrp="1"/>
          </p:cNvSpPr>
          <p:nvPr>
            <p:ph type="dt" sz="half" idx="10"/>
          </p:nvPr>
        </p:nvSpPr>
        <p:spPr/>
        <p:txBody>
          <a:bodyPr/>
          <a:lstStyle>
            <a:lvl1pPr>
              <a:defRPr/>
            </a:lvl1pPr>
          </a:lstStyle>
          <a:p>
            <a:pPr>
              <a:defRPr/>
            </a:pPr>
            <a:fld id="{93304D18-A287-4A03-9295-9B45DF3B85D2}" type="datetimeFigureOut">
              <a:rPr lang="sk-SK"/>
              <a:pPr>
                <a:defRPr/>
              </a:pPr>
              <a:t>31. 5. 2021</a:t>
            </a:fld>
            <a:endParaRPr lang="sk-SK"/>
          </a:p>
        </p:txBody>
      </p:sp>
      <p:sp>
        <p:nvSpPr>
          <p:cNvPr id="6" name="Zástupný symbol päty 4"/>
          <p:cNvSpPr>
            <a:spLocks noGrp="1"/>
          </p:cNvSpPr>
          <p:nvPr>
            <p:ph type="ftr" sz="quarter" idx="11"/>
          </p:nvPr>
        </p:nvSpPr>
        <p:spPr/>
        <p:txBody>
          <a:bodyPr/>
          <a:lstStyle>
            <a:lvl1pPr>
              <a:defRPr/>
            </a:lvl1pPr>
          </a:lstStyle>
          <a:p>
            <a:pPr>
              <a:defRPr/>
            </a:pPr>
            <a:endParaRPr lang="sk-SK"/>
          </a:p>
        </p:txBody>
      </p:sp>
      <p:sp>
        <p:nvSpPr>
          <p:cNvPr id="7" name="Zástupný symbol čísla snímky 5"/>
          <p:cNvSpPr>
            <a:spLocks noGrp="1"/>
          </p:cNvSpPr>
          <p:nvPr>
            <p:ph type="sldNum" sz="quarter" idx="12"/>
          </p:nvPr>
        </p:nvSpPr>
        <p:spPr/>
        <p:txBody>
          <a:bodyPr/>
          <a:lstStyle>
            <a:lvl1pPr>
              <a:defRPr/>
            </a:lvl1pPr>
          </a:lstStyle>
          <a:p>
            <a:pPr>
              <a:defRPr/>
            </a:pPr>
            <a:fld id="{880BEBC2-7D22-4CE0-A772-1FCCEC133468}" type="slidenum">
              <a:rPr lang="sk-SK" altLang="sk-SK"/>
              <a:pPr>
                <a:defRPr/>
              </a:pPr>
              <a:t>‹#›</a:t>
            </a:fld>
            <a:endParaRPr lang="sk-SK" altLang="sk-SK"/>
          </a:p>
        </p:txBody>
      </p:sp>
    </p:spTree>
    <p:extLst>
      <p:ext uri="{BB962C8B-B14F-4D97-AF65-F5344CB8AC3E}">
        <p14:creationId xmlns:p14="http://schemas.microsoft.com/office/powerpoint/2010/main" val="88994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a:t>Kliknite sem a upravte štýl predlohy nadpisov.</a:t>
            </a:r>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symbol dátumu 3"/>
          <p:cNvSpPr>
            <a:spLocks noGrp="1"/>
          </p:cNvSpPr>
          <p:nvPr>
            <p:ph type="dt" sz="half" idx="10"/>
          </p:nvPr>
        </p:nvSpPr>
        <p:spPr/>
        <p:txBody>
          <a:bodyPr/>
          <a:lstStyle>
            <a:lvl1pPr>
              <a:defRPr/>
            </a:lvl1pPr>
          </a:lstStyle>
          <a:p>
            <a:pPr>
              <a:defRPr/>
            </a:pPr>
            <a:fld id="{AC1E793E-1E53-4FB5-AA97-3E4FD0CD8312}" type="datetimeFigureOut">
              <a:rPr lang="sk-SK"/>
              <a:pPr>
                <a:defRPr/>
              </a:pPr>
              <a:t>31. 5. 2021</a:t>
            </a:fld>
            <a:endParaRPr lang="sk-SK"/>
          </a:p>
        </p:txBody>
      </p:sp>
      <p:sp>
        <p:nvSpPr>
          <p:cNvPr id="8" name="Zástupný symbol päty 4"/>
          <p:cNvSpPr>
            <a:spLocks noGrp="1"/>
          </p:cNvSpPr>
          <p:nvPr>
            <p:ph type="ftr" sz="quarter" idx="11"/>
          </p:nvPr>
        </p:nvSpPr>
        <p:spPr/>
        <p:txBody>
          <a:bodyPr/>
          <a:lstStyle>
            <a:lvl1pPr>
              <a:defRPr/>
            </a:lvl1pPr>
          </a:lstStyle>
          <a:p>
            <a:pPr>
              <a:defRPr/>
            </a:pPr>
            <a:endParaRPr lang="sk-SK"/>
          </a:p>
        </p:txBody>
      </p:sp>
      <p:sp>
        <p:nvSpPr>
          <p:cNvPr id="9" name="Zástupný symbol čísla snímky 5"/>
          <p:cNvSpPr>
            <a:spLocks noGrp="1"/>
          </p:cNvSpPr>
          <p:nvPr>
            <p:ph type="sldNum" sz="quarter" idx="12"/>
          </p:nvPr>
        </p:nvSpPr>
        <p:spPr/>
        <p:txBody>
          <a:bodyPr/>
          <a:lstStyle>
            <a:lvl1pPr>
              <a:defRPr/>
            </a:lvl1pPr>
          </a:lstStyle>
          <a:p>
            <a:pPr>
              <a:defRPr/>
            </a:pPr>
            <a:fld id="{CCA4612D-B50A-4CCC-A871-6A612052E949}" type="slidenum">
              <a:rPr lang="sk-SK" altLang="sk-SK"/>
              <a:pPr>
                <a:defRPr/>
              </a:pPr>
              <a:t>‹#›</a:t>
            </a:fld>
            <a:endParaRPr lang="sk-SK" altLang="sk-SK"/>
          </a:p>
        </p:txBody>
      </p:sp>
    </p:spTree>
    <p:extLst>
      <p:ext uri="{BB962C8B-B14F-4D97-AF65-F5344CB8AC3E}">
        <p14:creationId xmlns:p14="http://schemas.microsoft.com/office/powerpoint/2010/main" val="284122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dátumu 3"/>
          <p:cNvSpPr>
            <a:spLocks noGrp="1"/>
          </p:cNvSpPr>
          <p:nvPr>
            <p:ph type="dt" sz="half" idx="10"/>
          </p:nvPr>
        </p:nvSpPr>
        <p:spPr/>
        <p:txBody>
          <a:bodyPr/>
          <a:lstStyle>
            <a:lvl1pPr>
              <a:defRPr/>
            </a:lvl1pPr>
          </a:lstStyle>
          <a:p>
            <a:pPr>
              <a:defRPr/>
            </a:pPr>
            <a:fld id="{57AC5363-B183-468F-86AC-0DC388DCF228}" type="datetimeFigureOut">
              <a:rPr lang="sk-SK"/>
              <a:pPr>
                <a:defRPr/>
              </a:pPr>
              <a:t>31. 5. 2021</a:t>
            </a:fld>
            <a:endParaRPr lang="sk-SK"/>
          </a:p>
        </p:txBody>
      </p:sp>
      <p:sp>
        <p:nvSpPr>
          <p:cNvPr id="4" name="Zástupný symbol päty 4"/>
          <p:cNvSpPr>
            <a:spLocks noGrp="1"/>
          </p:cNvSpPr>
          <p:nvPr>
            <p:ph type="ftr" sz="quarter" idx="11"/>
          </p:nvPr>
        </p:nvSpPr>
        <p:spPr/>
        <p:txBody>
          <a:bodyPr/>
          <a:lstStyle>
            <a:lvl1pPr>
              <a:defRPr/>
            </a:lvl1pPr>
          </a:lstStyle>
          <a:p>
            <a:pPr>
              <a:defRPr/>
            </a:pPr>
            <a:endParaRPr lang="sk-SK"/>
          </a:p>
        </p:txBody>
      </p:sp>
      <p:sp>
        <p:nvSpPr>
          <p:cNvPr id="5" name="Zástupný symbol čísla snímky 5"/>
          <p:cNvSpPr>
            <a:spLocks noGrp="1"/>
          </p:cNvSpPr>
          <p:nvPr>
            <p:ph type="sldNum" sz="quarter" idx="12"/>
          </p:nvPr>
        </p:nvSpPr>
        <p:spPr/>
        <p:txBody>
          <a:bodyPr/>
          <a:lstStyle>
            <a:lvl1pPr>
              <a:defRPr/>
            </a:lvl1pPr>
          </a:lstStyle>
          <a:p>
            <a:pPr>
              <a:defRPr/>
            </a:pPr>
            <a:fld id="{DCA5F2DD-FF13-4F8F-B747-1D543A42A024}" type="slidenum">
              <a:rPr lang="sk-SK" altLang="sk-SK"/>
              <a:pPr>
                <a:defRPr/>
              </a:pPr>
              <a:t>‹#›</a:t>
            </a:fld>
            <a:endParaRPr lang="sk-SK" altLang="sk-SK"/>
          </a:p>
        </p:txBody>
      </p:sp>
    </p:spTree>
    <p:extLst>
      <p:ext uri="{BB962C8B-B14F-4D97-AF65-F5344CB8AC3E}">
        <p14:creationId xmlns:p14="http://schemas.microsoft.com/office/powerpoint/2010/main" val="3457632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C6A03152-B5AE-4401-91D9-759B92A5F993}" type="datetimeFigureOut">
              <a:rPr lang="sk-SK"/>
              <a:pPr>
                <a:defRPr/>
              </a:pPr>
              <a:t>31. 5. 2021</a:t>
            </a:fld>
            <a:endParaRPr lang="sk-SK"/>
          </a:p>
        </p:txBody>
      </p:sp>
      <p:sp>
        <p:nvSpPr>
          <p:cNvPr id="3" name="Zástupný symbol päty 4"/>
          <p:cNvSpPr>
            <a:spLocks noGrp="1"/>
          </p:cNvSpPr>
          <p:nvPr>
            <p:ph type="ftr" sz="quarter" idx="11"/>
          </p:nvPr>
        </p:nvSpPr>
        <p:spPr/>
        <p:txBody>
          <a:bodyPr/>
          <a:lstStyle>
            <a:lvl1pPr>
              <a:defRPr/>
            </a:lvl1pPr>
          </a:lstStyle>
          <a:p>
            <a:pPr>
              <a:defRPr/>
            </a:pPr>
            <a:endParaRPr lang="sk-SK"/>
          </a:p>
        </p:txBody>
      </p:sp>
      <p:sp>
        <p:nvSpPr>
          <p:cNvPr id="4" name="Zástupný symbol čísla snímky 5"/>
          <p:cNvSpPr>
            <a:spLocks noGrp="1"/>
          </p:cNvSpPr>
          <p:nvPr>
            <p:ph type="sldNum" sz="quarter" idx="12"/>
          </p:nvPr>
        </p:nvSpPr>
        <p:spPr/>
        <p:txBody>
          <a:bodyPr/>
          <a:lstStyle>
            <a:lvl1pPr>
              <a:defRPr/>
            </a:lvl1pPr>
          </a:lstStyle>
          <a:p>
            <a:pPr>
              <a:defRPr/>
            </a:pPr>
            <a:fld id="{19F60828-76AD-4BC9-85C1-C874B149A157}" type="slidenum">
              <a:rPr lang="sk-SK" altLang="sk-SK"/>
              <a:pPr>
                <a:defRPr/>
              </a:pPr>
              <a:t>‹#›</a:t>
            </a:fld>
            <a:endParaRPr lang="sk-SK" altLang="sk-SK"/>
          </a:p>
        </p:txBody>
      </p:sp>
    </p:spTree>
    <p:extLst>
      <p:ext uri="{BB962C8B-B14F-4D97-AF65-F5344CB8AC3E}">
        <p14:creationId xmlns:p14="http://schemas.microsoft.com/office/powerpoint/2010/main" val="768764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a:t>Kliknite sem a upravte štýl predlohy nadpisov.</a:t>
            </a:r>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EB83C280-B595-4C59-8470-C104AEF734F4}" type="datetimeFigureOut">
              <a:rPr lang="sk-SK"/>
              <a:pPr>
                <a:defRPr/>
              </a:pPr>
              <a:t>31. 5. 2021</a:t>
            </a:fld>
            <a:endParaRPr lang="sk-SK"/>
          </a:p>
        </p:txBody>
      </p:sp>
      <p:sp>
        <p:nvSpPr>
          <p:cNvPr id="6" name="Zástupný symbol päty 4"/>
          <p:cNvSpPr>
            <a:spLocks noGrp="1"/>
          </p:cNvSpPr>
          <p:nvPr>
            <p:ph type="ftr" sz="quarter" idx="11"/>
          </p:nvPr>
        </p:nvSpPr>
        <p:spPr/>
        <p:txBody>
          <a:bodyPr/>
          <a:lstStyle>
            <a:lvl1pPr>
              <a:defRPr/>
            </a:lvl1pPr>
          </a:lstStyle>
          <a:p>
            <a:pPr>
              <a:defRPr/>
            </a:pPr>
            <a:endParaRPr lang="sk-SK"/>
          </a:p>
        </p:txBody>
      </p:sp>
      <p:sp>
        <p:nvSpPr>
          <p:cNvPr id="7" name="Zástupný symbol čísla snímky 5"/>
          <p:cNvSpPr>
            <a:spLocks noGrp="1"/>
          </p:cNvSpPr>
          <p:nvPr>
            <p:ph type="sldNum" sz="quarter" idx="12"/>
          </p:nvPr>
        </p:nvSpPr>
        <p:spPr/>
        <p:txBody>
          <a:bodyPr/>
          <a:lstStyle>
            <a:lvl1pPr>
              <a:defRPr/>
            </a:lvl1pPr>
          </a:lstStyle>
          <a:p>
            <a:pPr>
              <a:defRPr/>
            </a:pPr>
            <a:fld id="{1FBAF307-1C49-4F8C-84AE-D4D220ACF2D4}" type="slidenum">
              <a:rPr lang="sk-SK" altLang="sk-SK"/>
              <a:pPr>
                <a:defRPr/>
              </a:pPr>
              <a:t>‹#›</a:t>
            </a:fld>
            <a:endParaRPr lang="sk-SK" altLang="sk-SK"/>
          </a:p>
        </p:txBody>
      </p:sp>
    </p:spTree>
    <p:extLst>
      <p:ext uri="{BB962C8B-B14F-4D97-AF65-F5344CB8AC3E}">
        <p14:creationId xmlns:p14="http://schemas.microsoft.com/office/powerpoint/2010/main" val="2399947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a:t>Kliknite sem a upravte štýl predlohy nadpisov.</a:t>
            </a:r>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A04B4700-5A3A-4413-8496-73A59FB23C17}" type="datetimeFigureOut">
              <a:rPr lang="sk-SK"/>
              <a:pPr>
                <a:defRPr/>
              </a:pPr>
              <a:t>31. 5. 2021</a:t>
            </a:fld>
            <a:endParaRPr lang="sk-SK"/>
          </a:p>
        </p:txBody>
      </p:sp>
      <p:sp>
        <p:nvSpPr>
          <p:cNvPr id="6" name="Zástupný symbol päty 4"/>
          <p:cNvSpPr>
            <a:spLocks noGrp="1"/>
          </p:cNvSpPr>
          <p:nvPr>
            <p:ph type="ftr" sz="quarter" idx="11"/>
          </p:nvPr>
        </p:nvSpPr>
        <p:spPr/>
        <p:txBody>
          <a:bodyPr/>
          <a:lstStyle>
            <a:lvl1pPr>
              <a:defRPr/>
            </a:lvl1pPr>
          </a:lstStyle>
          <a:p>
            <a:pPr>
              <a:defRPr/>
            </a:pPr>
            <a:endParaRPr lang="sk-SK"/>
          </a:p>
        </p:txBody>
      </p:sp>
      <p:sp>
        <p:nvSpPr>
          <p:cNvPr id="7" name="Zástupný symbol čísla snímky 5"/>
          <p:cNvSpPr>
            <a:spLocks noGrp="1"/>
          </p:cNvSpPr>
          <p:nvPr>
            <p:ph type="sldNum" sz="quarter" idx="12"/>
          </p:nvPr>
        </p:nvSpPr>
        <p:spPr/>
        <p:txBody>
          <a:bodyPr/>
          <a:lstStyle>
            <a:lvl1pPr>
              <a:defRPr/>
            </a:lvl1pPr>
          </a:lstStyle>
          <a:p>
            <a:pPr>
              <a:defRPr/>
            </a:pPr>
            <a:fld id="{A6F9E90E-9147-417D-976D-A9283D1D9FAF}" type="slidenum">
              <a:rPr lang="sk-SK" altLang="sk-SK"/>
              <a:pPr>
                <a:defRPr/>
              </a:pPr>
              <a:t>‹#›</a:t>
            </a:fld>
            <a:endParaRPr lang="sk-SK" altLang="sk-SK"/>
          </a:p>
        </p:txBody>
      </p:sp>
    </p:spTree>
    <p:extLst>
      <p:ext uri="{BB962C8B-B14F-4D97-AF65-F5344CB8AC3E}">
        <p14:creationId xmlns:p14="http://schemas.microsoft.com/office/powerpoint/2010/main" val="1109170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k-SK" altLang="sk-SK"/>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k-SK" altLang="sk-SK"/>
              <a:t>Kliknite sem a upravte štýly predlohy textu.</a:t>
            </a:r>
          </a:p>
          <a:p>
            <a:pPr lvl="1"/>
            <a:r>
              <a:rPr lang="sk-SK" altLang="sk-SK"/>
              <a:t>Druhá úroveň</a:t>
            </a:r>
          </a:p>
          <a:p>
            <a:pPr lvl="2"/>
            <a:r>
              <a:rPr lang="sk-SK" altLang="sk-SK"/>
              <a:t>Tretia úroveň</a:t>
            </a:r>
          </a:p>
          <a:p>
            <a:pPr lvl="3"/>
            <a:r>
              <a:rPr lang="sk-SK" altLang="sk-SK"/>
              <a:t>Štvrtá úroveň</a:t>
            </a:r>
          </a:p>
          <a:p>
            <a:pPr lvl="4"/>
            <a:r>
              <a:rPr lang="sk-SK" altLang="sk-SK"/>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7422E30-3737-42F5-A0A3-B186B9E04657}" type="datetimeFigureOut">
              <a:rPr lang="sk-SK"/>
              <a:pPr>
                <a:defRPr/>
              </a:pPr>
              <a:t>31. 5. 2021</a:t>
            </a:fld>
            <a:endParaRPr lang="sk-SK"/>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sk-SK"/>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BE829AD1-FF8C-4514-917A-88B5E46C1B46}" type="slidenum">
              <a:rPr lang="sk-SK" altLang="sk-SK"/>
              <a:pPr>
                <a:defRPr/>
              </a:pPr>
              <a:t>‹#›</a:t>
            </a:fld>
            <a:endParaRPr lang="sk-SK" altLang="sk-S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ec.europa.eu/health/human-use/strategy_en"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pozadie_prezenta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00" y="-13237"/>
            <a:ext cx="85328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66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Obdĺžnik 3"/>
          <p:cNvSpPr>
            <a:spLocks noChangeArrowheads="1"/>
          </p:cNvSpPr>
          <p:nvPr/>
        </p:nvSpPr>
        <p:spPr bwMode="auto">
          <a:xfrm>
            <a:off x="1403350" y="404813"/>
            <a:ext cx="8280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sk-SK" altLang="sk-SK" sz="1800" b="1" dirty="0">
                <a:solidFill>
                  <a:srgbClr val="0060A8"/>
                </a:solidFill>
                <a:latin typeface="Arial" panose="020B0604020202020204" pitchFamily="34" charset="0"/>
              </a:rPr>
              <a:t>  </a:t>
            </a:r>
            <a:endParaRPr lang="sk-SK" altLang="sk-SK" sz="1800" dirty="0">
              <a:solidFill>
                <a:srgbClr val="0060A8"/>
              </a:solidFill>
            </a:endParaRPr>
          </a:p>
        </p:txBody>
      </p:sp>
      <p:sp>
        <p:nvSpPr>
          <p:cNvPr id="4102" name="BlokTextu 5"/>
          <p:cNvSpPr txBox="1">
            <a:spLocks noChangeArrowheads="1"/>
          </p:cNvSpPr>
          <p:nvPr/>
        </p:nvSpPr>
        <p:spPr bwMode="auto">
          <a:xfrm>
            <a:off x="5926681" y="6165304"/>
            <a:ext cx="29657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sz="1800" b="1" dirty="0">
                <a:solidFill>
                  <a:schemeClr val="tx2"/>
                </a:solidFill>
                <a:latin typeface="+mj-lt"/>
              </a:rPr>
              <a:t>www.danube-region.eu</a:t>
            </a:r>
            <a:r>
              <a:rPr lang="sk-SK" altLang="sk-SK" sz="1800" b="1" dirty="0">
                <a:solidFill>
                  <a:schemeClr val="tx2"/>
                </a:solidFill>
                <a:latin typeface="+mj-lt"/>
              </a:rPr>
              <a:t> </a:t>
            </a:r>
          </a:p>
        </p:txBody>
      </p:sp>
      <p:sp>
        <p:nvSpPr>
          <p:cNvPr id="4103" name="Rectangle 3"/>
          <p:cNvSpPr>
            <a:spLocks noChangeArrowheads="1"/>
          </p:cNvSpPr>
          <p:nvPr/>
        </p:nvSpPr>
        <p:spPr bwMode="auto">
          <a:xfrm>
            <a:off x="622763" y="1484784"/>
            <a:ext cx="8477249" cy="434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sk-SK" sz="2800" b="1" dirty="0" smtClean="0">
                <a:solidFill>
                  <a:schemeClr val="tx2"/>
                </a:solidFill>
                <a:latin typeface="+mj-lt"/>
              </a:rPr>
              <a:t>European Union Strategy for the Danube Region</a:t>
            </a:r>
          </a:p>
          <a:p>
            <a:pPr algn="ctr" eaLnBrk="1" hangingPunct="1">
              <a:spcBef>
                <a:spcPct val="0"/>
              </a:spcBef>
              <a:buFontTx/>
              <a:buNone/>
            </a:pPr>
            <a:r>
              <a:rPr lang="en-US" altLang="sk-SK" sz="3600" b="1" dirty="0">
                <a:solidFill>
                  <a:schemeClr val="tx2"/>
                </a:solidFill>
                <a:latin typeface="+mj-lt"/>
              </a:rPr>
              <a:t/>
            </a:r>
            <a:br>
              <a:rPr lang="en-US" altLang="sk-SK" sz="3600" b="1" dirty="0">
                <a:solidFill>
                  <a:schemeClr val="tx2"/>
                </a:solidFill>
                <a:latin typeface="+mj-lt"/>
              </a:rPr>
            </a:br>
            <a:r>
              <a:rPr lang="en-US" altLang="sk-SK" dirty="0">
                <a:solidFill>
                  <a:schemeClr val="tx2"/>
                </a:solidFill>
                <a:latin typeface="+mj-lt"/>
              </a:rPr>
              <a:t>    </a:t>
            </a:r>
            <a:r>
              <a:rPr lang="en-US" altLang="sk-SK" sz="3600" b="1" dirty="0">
                <a:solidFill>
                  <a:schemeClr val="tx2"/>
                </a:solidFill>
                <a:latin typeface="+mj-lt"/>
              </a:rPr>
              <a:t>Priority </a:t>
            </a:r>
            <a:r>
              <a:rPr lang="sk-SK" altLang="sk-SK" sz="3600" b="1" dirty="0" smtClean="0">
                <a:solidFill>
                  <a:schemeClr val="tx2"/>
                </a:solidFill>
                <a:latin typeface="+mj-lt"/>
              </a:rPr>
              <a:t>A</a:t>
            </a:r>
            <a:r>
              <a:rPr lang="en-US" altLang="sk-SK" sz="3600" b="1" dirty="0" smtClean="0">
                <a:solidFill>
                  <a:schemeClr val="tx2"/>
                </a:solidFill>
                <a:latin typeface="+mj-lt"/>
              </a:rPr>
              <a:t>rea </a:t>
            </a:r>
            <a:r>
              <a:rPr lang="en-US" altLang="sk-SK" sz="3600" b="1" dirty="0">
                <a:solidFill>
                  <a:schemeClr val="tx2"/>
                </a:solidFill>
                <a:latin typeface="+mj-lt"/>
              </a:rPr>
              <a:t>4 „Water Quality“ </a:t>
            </a:r>
          </a:p>
          <a:p>
            <a:pPr algn="ctr" eaLnBrk="1" hangingPunct="1">
              <a:spcBef>
                <a:spcPct val="0"/>
              </a:spcBef>
              <a:buNone/>
            </a:pPr>
            <a:endParaRPr lang="en-US" altLang="sk-SK" sz="1600" b="1" dirty="0">
              <a:solidFill>
                <a:schemeClr val="tx2"/>
              </a:solidFill>
              <a:latin typeface="+mj-lt"/>
            </a:endParaRPr>
          </a:p>
        </p:txBody>
      </p:sp>
      <p:sp>
        <p:nvSpPr>
          <p:cNvPr id="4104" name="Rectangle 2"/>
          <p:cNvSpPr>
            <a:spLocks noChangeArrowheads="1"/>
          </p:cNvSpPr>
          <p:nvPr/>
        </p:nvSpPr>
        <p:spPr bwMode="auto">
          <a:xfrm>
            <a:off x="9100012" y="4437112"/>
            <a:ext cx="45719" cy="44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endParaRPr lang="sk-SK" altLang="sk-SK" sz="2400" i="1" dirty="0">
              <a:solidFill>
                <a:schemeClr val="hlink"/>
              </a:solidFill>
              <a:latin typeface="+mn-lt"/>
            </a:endParaRPr>
          </a:p>
        </p:txBody>
      </p:sp>
      <p:pic>
        <p:nvPicPr>
          <p:cNvPr id="3" name="Obrázo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73053" y="326890"/>
            <a:ext cx="1296144" cy="528059"/>
          </a:xfrm>
          <a:prstGeom prst="rect">
            <a:avLst/>
          </a:prstGeom>
        </p:spPr>
      </p:pic>
      <p:pic>
        <p:nvPicPr>
          <p:cNvPr id="4" name="Obrázok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6844" y="317828"/>
            <a:ext cx="773105" cy="561915"/>
          </a:xfrm>
          <a:prstGeom prst="rect">
            <a:avLst/>
          </a:prstGeom>
        </p:spPr>
      </p:pic>
      <p:pic>
        <p:nvPicPr>
          <p:cNvPr id="5" name="Obrázok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355" y="340323"/>
            <a:ext cx="1759752" cy="516927"/>
          </a:xfrm>
          <a:prstGeom prst="rect">
            <a:avLst/>
          </a:prstGeom>
        </p:spPr>
      </p:pic>
    </p:spTree>
    <p:extLst>
      <p:ext uri="{BB962C8B-B14F-4D97-AF65-F5344CB8AC3E}">
        <p14:creationId xmlns:p14="http://schemas.microsoft.com/office/powerpoint/2010/main" val="4927053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dĺžnik 3"/>
          <p:cNvSpPr/>
          <p:nvPr/>
        </p:nvSpPr>
        <p:spPr>
          <a:xfrm>
            <a:off x="684213" y="404813"/>
            <a:ext cx="8280400" cy="366712"/>
          </a:xfrm>
          <a:prstGeom prst="rect">
            <a:avLst/>
          </a:prstGeom>
        </p:spPr>
        <p:txBody>
          <a:bodyPr>
            <a:spAutoFit/>
          </a:bodyPr>
          <a:lstStyle/>
          <a:p>
            <a:pPr eaLnBrk="1" fontAlgn="auto" hangingPunct="1">
              <a:spcBef>
                <a:spcPts val="0"/>
              </a:spcBef>
              <a:spcAft>
                <a:spcPts val="0"/>
              </a:spcAft>
              <a:defRPr/>
            </a:pPr>
            <a:r>
              <a:rPr lang="sk-SK" sz="1800" b="1" kern="0" dirty="0">
                <a:solidFill>
                  <a:srgbClr val="0068B4"/>
                </a:solidFill>
                <a:latin typeface="Arial"/>
                <a:cs typeface="+mn-cs"/>
              </a:rPr>
              <a:t>  </a:t>
            </a:r>
            <a:endParaRPr lang="sk-SK" sz="1800" dirty="0">
              <a:latin typeface="+mn-lt"/>
              <a:cs typeface="+mn-cs"/>
            </a:endParaRPr>
          </a:p>
        </p:txBody>
      </p:sp>
      <p:sp>
        <p:nvSpPr>
          <p:cNvPr id="5124" name="BlokTextu 5"/>
          <p:cNvSpPr txBox="1">
            <a:spLocks noChangeArrowheads="1"/>
          </p:cNvSpPr>
          <p:nvPr/>
        </p:nvSpPr>
        <p:spPr bwMode="auto">
          <a:xfrm>
            <a:off x="7286625" y="6488113"/>
            <a:ext cx="396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sk-SK" altLang="sk-SK" sz="1800" dirty="0"/>
              <a:t>   </a:t>
            </a:r>
            <a:r>
              <a:rPr lang="sk-SK" altLang="sk-SK" sz="1800" b="1" dirty="0"/>
              <a:t> </a:t>
            </a:r>
            <a:endParaRPr lang="sk-SK" altLang="sk-SK" sz="1800" b="1" dirty="0">
              <a:solidFill>
                <a:srgbClr val="0060A8"/>
              </a:solidFill>
            </a:endParaRPr>
          </a:p>
        </p:txBody>
      </p:sp>
      <p:sp>
        <p:nvSpPr>
          <p:cNvPr id="5125" name="Rectangle 6"/>
          <p:cNvSpPr>
            <a:spLocks noGrp="1"/>
          </p:cNvSpPr>
          <p:nvPr>
            <p:ph type="title" idx="4294967295"/>
          </p:nvPr>
        </p:nvSpPr>
        <p:spPr>
          <a:xfrm>
            <a:off x="0" y="263525"/>
            <a:ext cx="8100392" cy="649288"/>
          </a:xfrm>
        </p:spPr>
        <p:txBody>
          <a:bodyPr/>
          <a:lstStyle/>
          <a:p>
            <a:pPr eaLnBrk="1" hangingPunct="1"/>
            <a:r>
              <a:rPr lang="en-US" sz="2800" b="1" dirty="0">
                <a:solidFill>
                  <a:srgbClr val="000099"/>
                </a:solidFill>
                <a:cs typeface="Arial" panose="020B0604020202020204" pitchFamily="34" charset="0"/>
              </a:rPr>
              <a:t>PA4</a:t>
            </a:r>
            <a:r>
              <a:rPr lang="en-US" sz="2800" b="1" dirty="0">
                <a:solidFill>
                  <a:srgbClr val="C00000"/>
                </a:solidFill>
                <a:cs typeface="Arial" panose="020B0604020202020204" pitchFamily="34" charset="0"/>
              </a:rPr>
              <a:t> </a:t>
            </a:r>
            <a:r>
              <a:rPr lang="en-US" sz="2800" b="1" dirty="0">
                <a:solidFill>
                  <a:srgbClr val="000099"/>
                </a:solidFill>
                <a:cs typeface="Arial" panose="020B0604020202020204" pitchFamily="34" charset="0"/>
              </a:rPr>
              <a:t>Plans for </a:t>
            </a:r>
            <a:r>
              <a:rPr lang="sk-SK" sz="2800" b="1" dirty="0" smtClean="0">
                <a:solidFill>
                  <a:srgbClr val="000099"/>
                </a:solidFill>
                <a:cs typeface="Arial" panose="020B0604020202020204" pitchFamily="34" charset="0"/>
              </a:rPr>
              <a:t>2021</a:t>
            </a:r>
            <a:endParaRPr lang="en-US" altLang="sk-SK" sz="1800" b="1" dirty="0">
              <a:solidFill>
                <a:srgbClr val="000099"/>
              </a:solidFill>
              <a:cs typeface="Arial" panose="020B0604020202020204" pitchFamily="34" charset="0"/>
            </a:endParaRPr>
          </a:p>
        </p:txBody>
      </p:sp>
      <p:sp>
        <p:nvSpPr>
          <p:cNvPr id="5126" name="Rectangle 7"/>
          <p:cNvSpPr>
            <a:spLocks noGrp="1"/>
          </p:cNvSpPr>
          <p:nvPr>
            <p:ph type="body" idx="4294967295"/>
          </p:nvPr>
        </p:nvSpPr>
        <p:spPr>
          <a:xfrm>
            <a:off x="251520" y="1272039"/>
            <a:ext cx="8425184" cy="5076923"/>
          </a:xfrm>
        </p:spPr>
        <p:txBody>
          <a:bodyPr/>
          <a:lstStyle/>
          <a:p>
            <a:pPr>
              <a:spcBef>
                <a:spcPts val="0"/>
              </a:spcBef>
              <a:spcAft>
                <a:spcPts val="800"/>
              </a:spcAft>
              <a:buFont typeface="Wingdings" panose="05000000000000000000" pitchFamily="2" charset="2"/>
              <a:buChar char="Ø"/>
            </a:pPr>
            <a:r>
              <a:rPr lang="en-US" sz="1800" b="1" dirty="0" smtClean="0">
                <a:solidFill>
                  <a:schemeClr val="tx2"/>
                </a:solidFill>
              </a:rPr>
              <a:t>EUSDR SK Presidency event (organized together with PA4 and </a:t>
            </a:r>
            <a:r>
              <a:rPr lang="en-US" sz="1800" b="1" dirty="0" err="1" smtClean="0">
                <a:solidFill>
                  <a:schemeClr val="tx2"/>
                </a:solidFill>
              </a:rPr>
              <a:t>MoE</a:t>
            </a:r>
            <a:r>
              <a:rPr lang="en-US" sz="1800" b="1" dirty="0" smtClean="0">
                <a:solidFill>
                  <a:schemeClr val="tx2"/>
                </a:solidFill>
              </a:rPr>
              <a:t> SR):</a:t>
            </a:r>
          </a:p>
          <a:p>
            <a:pPr algn="just">
              <a:spcBef>
                <a:spcPts val="0"/>
              </a:spcBef>
            </a:pPr>
            <a:r>
              <a:rPr lang="en-US" sz="1800" b="1" i="1" dirty="0" smtClean="0">
                <a:cs typeface="Arial" panose="020B0604020202020204" pitchFamily="34" charset="0"/>
              </a:rPr>
              <a:t>Climate Change Adaptation Conference (27 September 2021,  Bratislava)</a:t>
            </a:r>
          </a:p>
          <a:p>
            <a:pPr algn="just"/>
            <a:endParaRPr lang="en-US" sz="900" b="1" dirty="0" smtClean="0">
              <a:cs typeface="Arial" panose="020B0604020202020204" pitchFamily="34" charset="0"/>
            </a:endParaRPr>
          </a:p>
          <a:p>
            <a:pPr>
              <a:buClr>
                <a:srgbClr val="000099"/>
              </a:buClr>
              <a:buFont typeface="Wingdings" panose="05000000000000000000" pitchFamily="2" charset="2"/>
              <a:buChar char="Ø"/>
              <a:defRPr/>
            </a:pPr>
            <a:r>
              <a:rPr lang="en-US" sz="1800" b="1" dirty="0" smtClean="0">
                <a:solidFill>
                  <a:schemeClr val="tx2"/>
                </a:solidFill>
              </a:rPr>
              <a:t> Water retention in urban areas in the Danube Region </a:t>
            </a:r>
          </a:p>
          <a:p>
            <a:pPr>
              <a:defRPr/>
            </a:pPr>
            <a:r>
              <a:rPr lang="en-US" sz="1800" b="1" i="1" dirty="0" smtClean="0"/>
              <a:t>Deliverable: Leaflet on water retention in urban areas</a:t>
            </a:r>
            <a:r>
              <a:rPr lang="sk-SK" sz="1800" b="1" i="1" dirty="0" smtClean="0"/>
              <a:t> and</a:t>
            </a:r>
            <a:r>
              <a:rPr lang="en-US" sz="1800" b="1" i="1" dirty="0" smtClean="0"/>
              <a:t> best practice examples </a:t>
            </a:r>
            <a:r>
              <a:rPr lang="sk-SK" sz="1800" b="1" i="1" dirty="0" smtClean="0"/>
              <a:t>in the Danube </a:t>
            </a:r>
            <a:r>
              <a:rPr lang="en-US" sz="1800" b="1" i="1" dirty="0" smtClean="0"/>
              <a:t>Region (DT1.1.6, 2021) </a:t>
            </a:r>
          </a:p>
          <a:p>
            <a:pPr algn="just"/>
            <a:endParaRPr lang="en-US" sz="900" b="1" dirty="0" smtClean="0">
              <a:solidFill>
                <a:srgbClr val="C00000"/>
              </a:solidFill>
              <a:cs typeface="Arial" panose="020B0604020202020204" pitchFamily="34" charset="0"/>
            </a:endParaRPr>
          </a:p>
          <a:p>
            <a:pPr>
              <a:spcBef>
                <a:spcPts val="0"/>
              </a:spcBef>
              <a:spcAft>
                <a:spcPts val="0"/>
              </a:spcAft>
              <a:buFont typeface="Wingdings" panose="05000000000000000000" pitchFamily="2" charset="2"/>
              <a:buChar char="Ø"/>
              <a:tabLst>
                <a:tab pos="273050" algn="l"/>
              </a:tabLst>
            </a:pPr>
            <a:r>
              <a:rPr lang="en-US" altLang="en-US" sz="1800" b="1" dirty="0" smtClean="0">
                <a:solidFill>
                  <a:schemeClr val="tx2"/>
                </a:solidFill>
              </a:rPr>
              <a:t>Fish migration</a:t>
            </a:r>
          </a:p>
          <a:p>
            <a:pPr>
              <a:tabLst>
                <a:tab pos="273050" algn="l"/>
              </a:tabLst>
              <a:defRPr/>
            </a:pPr>
            <a:r>
              <a:rPr lang="en-US" sz="1800" b="1" dirty="0" smtClean="0"/>
              <a:t>Deliverable: </a:t>
            </a:r>
            <a:r>
              <a:rPr lang="en-US" altLang="en-US" sz="1800" b="1" dirty="0" smtClean="0"/>
              <a:t>Leaflet - Promote measures to enable fish migration in the Danube River Basin (D.T1.1.8, 2021)</a:t>
            </a:r>
          </a:p>
          <a:p>
            <a:pPr>
              <a:tabLst>
                <a:tab pos="273050" algn="l"/>
              </a:tabLst>
              <a:defRPr/>
            </a:pPr>
            <a:r>
              <a:rPr lang="en-US" sz="1800" b="1" i="1" dirty="0" smtClean="0"/>
              <a:t>Deliverable: Working meeting on migratory fish  (DT1.1.7 , 2020); </a:t>
            </a:r>
            <a:r>
              <a:rPr lang="sk-SK" sz="1800" b="1" i="1" dirty="0" smtClean="0"/>
              <a:t>PA4</a:t>
            </a:r>
            <a:r>
              <a:rPr lang="en-US" sz="1800" b="1" i="1" dirty="0" smtClean="0"/>
              <a:t>-ICPDR –</a:t>
            </a:r>
            <a:r>
              <a:rPr lang="en-US" sz="1800" b="1" i="1" dirty="0" smtClean="0">
                <a:solidFill>
                  <a:srgbClr val="0070C0"/>
                </a:solidFill>
              </a:rPr>
              <a:t> postponed to 2022</a:t>
            </a:r>
          </a:p>
          <a:p>
            <a:pPr>
              <a:tabLst>
                <a:tab pos="273050" algn="l"/>
              </a:tabLst>
              <a:defRPr/>
            </a:pPr>
            <a:endParaRPr lang="en-US" altLang="en-US" sz="900" b="1" dirty="0" smtClean="0"/>
          </a:p>
          <a:p>
            <a:pPr>
              <a:buFont typeface="Wingdings" panose="05000000000000000000" pitchFamily="2" charset="2"/>
              <a:buChar char="Ø"/>
              <a:tabLst>
                <a:tab pos="273050" algn="l"/>
              </a:tabLst>
              <a:defRPr/>
            </a:pPr>
            <a:r>
              <a:rPr lang="en-US" altLang="en-US" sz="1800" b="1" dirty="0" smtClean="0">
                <a:solidFill>
                  <a:schemeClr val="tx2"/>
                </a:solidFill>
              </a:rPr>
              <a:t> Resource efficiency</a:t>
            </a:r>
          </a:p>
          <a:p>
            <a:pPr>
              <a:spcAft>
                <a:spcPts val="1000"/>
              </a:spcAft>
              <a:tabLst>
                <a:tab pos="273050" algn="l"/>
              </a:tabLst>
              <a:defRPr/>
            </a:pPr>
            <a:r>
              <a:rPr lang="en-US" sz="1800" b="1" dirty="0" smtClean="0"/>
              <a:t>Deliverable: </a:t>
            </a:r>
            <a:r>
              <a:rPr lang="en-US" altLang="en-US" sz="1800" b="1" dirty="0" smtClean="0"/>
              <a:t>Leaflet - Resource efficiency, effective water consumption and drinking water quality from source to tap (D.T1.1.10, 2022) – </a:t>
            </a:r>
            <a:r>
              <a:rPr lang="en-US" altLang="en-US" sz="1800" b="1" i="1" dirty="0" smtClean="0">
                <a:solidFill>
                  <a:srgbClr val="0060A8"/>
                </a:solidFill>
              </a:rPr>
              <a:t>planned to be finished in 2021</a:t>
            </a:r>
            <a:endParaRPr lang="en-US" altLang="en-US" sz="1800" b="1" dirty="0" smtClean="0">
              <a:solidFill>
                <a:srgbClr val="0060A8"/>
              </a:solidFill>
            </a:endParaRPr>
          </a:p>
          <a:p>
            <a:pPr algn="just">
              <a:spcBef>
                <a:spcPts val="0"/>
              </a:spcBef>
              <a:spcAft>
                <a:spcPts val="0"/>
              </a:spcAft>
              <a:buFont typeface="Wingdings" panose="05000000000000000000" pitchFamily="2" charset="2"/>
              <a:buChar char="Ø"/>
            </a:pPr>
            <a:endParaRPr lang="en-US" sz="2000" b="1" dirty="0" smtClean="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1800" b="1" dirty="0" smtClean="0">
              <a:cs typeface="Arial" panose="020B0604020202020204" pitchFamily="34" charset="0"/>
            </a:endParaRPr>
          </a:p>
          <a:p>
            <a:pPr marL="0" indent="0">
              <a:spcBef>
                <a:spcPts val="0"/>
              </a:spcBef>
              <a:spcAft>
                <a:spcPts val="0"/>
              </a:spcAft>
              <a:buNone/>
            </a:pPr>
            <a:endParaRPr lang="en-US" sz="1600" b="1" dirty="0">
              <a:solidFill>
                <a:schemeClr val="accent1">
                  <a:lumMod val="50000"/>
                </a:schemeClr>
              </a:solidFill>
            </a:endParaRPr>
          </a:p>
        </p:txBody>
      </p:sp>
      <p:sp>
        <p:nvSpPr>
          <p:cNvPr id="9" name="BlokTextu 8"/>
          <p:cNvSpPr txBox="1"/>
          <p:nvPr/>
        </p:nvSpPr>
        <p:spPr>
          <a:xfrm>
            <a:off x="6469038" y="6508523"/>
            <a:ext cx="2435667" cy="338554"/>
          </a:xfrm>
          <a:prstGeom prst="rect">
            <a:avLst/>
          </a:prstGeom>
          <a:noFill/>
        </p:spPr>
        <p:txBody>
          <a:bodyPr wrap="none" rtlCol="0">
            <a:spAutoFit/>
          </a:bodyPr>
          <a:lstStyle/>
          <a:p>
            <a:r>
              <a:rPr lang="en-GB" sz="1600" b="1" dirty="0">
                <a:solidFill>
                  <a:schemeClr val="tx2"/>
                </a:solidFill>
              </a:rPr>
              <a:t>www.danube-region.eu</a:t>
            </a:r>
            <a:endParaRPr lang="en-US" sz="1600" b="1" dirty="0">
              <a:solidFill>
                <a:srgbClr val="000099"/>
              </a:solidFill>
              <a:latin typeface="+mn-lt"/>
            </a:endParaRPr>
          </a:p>
        </p:txBody>
      </p:sp>
    </p:spTree>
    <p:extLst>
      <p:ext uri="{BB962C8B-B14F-4D97-AF65-F5344CB8AC3E}">
        <p14:creationId xmlns:p14="http://schemas.microsoft.com/office/powerpoint/2010/main" val="36928198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dĺžnik 3"/>
          <p:cNvSpPr/>
          <p:nvPr/>
        </p:nvSpPr>
        <p:spPr>
          <a:xfrm>
            <a:off x="684213" y="404813"/>
            <a:ext cx="8280400" cy="366712"/>
          </a:xfrm>
          <a:prstGeom prst="rect">
            <a:avLst/>
          </a:prstGeom>
        </p:spPr>
        <p:txBody>
          <a:bodyPr>
            <a:spAutoFit/>
          </a:bodyPr>
          <a:lstStyle/>
          <a:p>
            <a:pPr eaLnBrk="1" fontAlgn="auto" hangingPunct="1">
              <a:spcBef>
                <a:spcPts val="0"/>
              </a:spcBef>
              <a:spcAft>
                <a:spcPts val="0"/>
              </a:spcAft>
              <a:defRPr/>
            </a:pPr>
            <a:r>
              <a:rPr lang="sk-SK" sz="1800" b="1" kern="0" dirty="0">
                <a:solidFill>
                  <a:srgbClr val="0068B4"/>
                </a:solidFill>
                <a:latin typeface="Arial"/>
                <a:cs typeface="+mn-cs"/>
              </a:rPr>
              <a:t>  </a:t>
            </a:r>
            <a:endParaRPr lang="sk-SK" sz="1800" dirty="0">
              <a:latin typeface="+mn-lt"/>
              <a:cs typeface="+mn-cs"/>
            </a:endParaRPr>
          </a:p>
        </p:txBody>
      </p:sp>
      <p:sp>
        <p:nvSpPr>
          <p:cNvPr id="5124" name="BlokTextu 5"/>
          <p:cNvSpPr txBox="1">
            <a:spLocks noChangeArrowheads="1"/>
          </p:cNvSpPr>
          <p:nvPr/>
        </p:nvSpPr>
        <p:spPr bwMode="auto">
          <a:xfrm>
            <a:off x="7286625" y="6488113"/>
            <a:ext cx="396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sk-SK" altLang="sk-SK" sz="1800" dirty="0"/>
              <a:t>   </a:t>
            </a:r>
            <a:r>
              <a:rPr lang="sk-SK" altLang="sk-SK" sz="1800" b="1" dirty="0"/>
              <a:t> </a:t>
            </a:r>
            <a:endParaRPr lang="sk-SK" altLang="sk-SK" sz="1800" b="1" dirty="0">
              <a:solidFill>
                <a:srgbClr val="0060A8"/>
              </a:solidFill>
            </a:endParaRPr>
          </a:p>
        </p:txBody>
      </p:sp>
      <p:sp>
        <p:nvSpPr>
          <p:cNvPr id="5125" name="Rectangle 6"/>
          <p:cNvSpPr>
            <a:spLocks noGrp="1"/>
          </p:cNvSpPr>
          <p:nvPr>
            <p:ph type="title" idx="4294967295"/>
          </p:nvPr>
        </p:nvSpPr>
        <p:spPr>
          <a:xfrm>
            <a:off x="0" y="263525"/>
            <a:ext cx="8172400" cy="649288"/>
          </a:xfrm>
        </p:spPr>
        <p:txBody>
          <a:bodyPr/>
          <a:lstStyle/>
          <a:p>
            <a:pPr eaLnBrk="1" hangingPunct="1"/>
            <a:r>
              <a:rPr lang="en-US" sz="2800" b="1" dirty="0">
                <a:solidFill>
                  <a:srgbClr val="000099"/>
                </a:solidFill>
                <a:cs typeface="Arial" panose="020B0604020202020204" pitchFamily="34" charset="0"/>
              </a:rPr>
              <a:t>PA4</a:t>
            </a:r>
            <a:r>
              <a:rPr lang="en-US" sz="2800" b="1" dirty="0">
                <a:solidFill>
                  <a:srgbClr val="C00000"/>
                </a:solidFill>
                <a:cs typeface="Arial" panose="020B0604020202020204" pitchFamily="34" charset="0"/>
              </a:rPr>
              <a:t> </a:t>
            </a:r>
            <a:r>
              <a:rPr lang="en-US" sz="2800" b="1" dirty="0">
                <a:solidFill>
                  <a:srgbClr val="000099"/>
                </a:solidFill>
                <a:cs typeface="Arial" panose="020B0604020202020204" pitchFamily="34" charset="0"/>
              </a:rPr>
              <a:t>Plans for </a:t>
            </a:r>
            <a:r>
              <a:rPr lang="sk-SK" sz="2800" b="1" dirty="0" smtClean="0">
                <a:solidFill>
                  <a:srgbClr val="000099"/>
                </a:solidFill>
                <a:cs typeface="Arial" panose="020B0604020202020204" pitchFamily="34" charset="0"/>
              </a:rPr>
              <a:t>2021</a:t>
            </a:r>
            <a:endParaRPr lang="en-US" altLang="sk-SK" sz="1800" b="1" dirty="0">
              <a:solidFill>
                <a:srgbClr val="000099"/>
              </a:solidFill>
              <a:cs typeface="Arial" panose="020B0604020202020204" pitchFamily="34" charset="0"/>
            </a:endParaRPr>
          </a:p>
        </p:txBody>
      </p:sp>
      <p:sp>
        <p:nvSpPr>
          <p:cNvPr id="5126" name="Rectangle 7"/>
          <p:cNvSpPr>
            <a:spLocks noGrp="1"/>
          </p:cNvSpPr>
          <p:nvPr>
            <p:ph type="body" idx="4294967295"/>
          </p:nvPr>
        </p:nvSpPr>
        <p:spPr>
          <a:xfrm>
            <a:off x="251520" y="1412776"/>
            <a:ext cx="8425184" cy="4752528"/>
          </a:xfrm>
        </p:spPr>
        <p:txBody>
          <a:bodyPr/>
          <a:lstStyle/>
          <a:p>
            <a:pPr>
              <a:buFont typeface="Wingdings" panose="05000000000000000000" pitchFamily="2" charset="2"/>
              <a:buChar char="Ø"/>
              <a:defRPr/>
            </a:pPr>
            <a:r>
              <a:rPr lang="en-GB" sz="1600" b="1" dirty="0">
                <a:solidFill>
                  <a:schemeClr val="tx2"/>
                </a:solidFill>
              </a:rPr>
              <a:t>Hazardous and emerging substances in the Danube Region </a:t>
            </a:r>
          </a:p>
          <a:p>
            <a:pPr>
              <a:spcAft>
                <a:spcPts val="1000"/>
              </a:spcAft>
              <a:defRPr/>
            </a:pPr>
            <a:r>
              <a:rPr lang="en-GB" sz="1600" b="1" i="1" dirty="0"/>
              <a:t>Deliverable: International workshop as platform for knowledge and best practice sharing related to pharmaceuticals in the Danube Region (</a:t>
            </a:r>
            <a:r>
              <a:rPr lang="sk-SK" sz="1600" b="1" i="1" dirty="0"/>
              <a:t>DT1.1.3, </a:t>
            </a:r>
            <a:r>
              <a:rPr lang="en-GB" sz="1600" b="1" i="1" dirty="0"/>
              <a:t>2021)</a:t>
            </a:r>
            <a:endParaRPr lang="en-US" altLang="en-US" sz="1600" b="1" i="1" dirty="0">
              <a:solidFill>
                <a:schemeClr val="tx2"/>
              </a:solidFill>
            </a:endParaRPr>
          </a:p>
          <a:p>
            <a:pPr>
              <a:spcBef>
                <a:spcPts val="0"/>
              </a:spcBef>
              <a:spcAft>
                <a:spcPts val="0"/>
              </a:spcAft>
              <a:buFont typeface="Wingdings" panose="05000000000000000000" pitchFamily="2" charset="2"/>
              <a:buChar char="Ø"/>
              <a:tabLst>
                <a:tab pos="273050" algn="l"/>
              </a:tabLst>
            </a:pPr>
            <a:r>
              <a:rPr lang="en-GB" altLang="en-US" sz="1600" b="1" dirty="0" smtClean="0">
                <a:solidFill>
                  <a:schemeClr val="tx2"/>
                </a:solidFill>
              </a:rPr>
              <a:t>Waste </a:t>
            </a:r>
            <a:r>
              <a:rPr lang="en-GB" altLang="en-US" sz="1600" b="1" dirty="0">
                <a:solidFill>
                  <a:schemeClr val="tx2"/>
                </a:solidFill>
              </a:rPr>
              <a:t>water</a:t>
            </a:r>
          </a:p>
          <a:p>
            <a:pPr>
              <a:spcAft>
                <a:spcPts val="1200"/>
              </a:spcAft>
              <a:tabLst>
                <a:tab pos="273050" algn="l"/>
              </a:tabLst>
            </a:pPr>
            <a:r>
              <a:rPr lang="en-GB" altLang="en-US" sz="1600" b="1" dirty="0"/>
              <a:t>Deliverable: Workshop on sewage sludge management in the Danube Region (DT1.1.1, 2021)</a:t>
            </a:r>
            <a:endParaRPr lang="hu-HU" altLang="en-US" sz="1600" b="1" dirty="0"/>
          </a:p>
          <a:p>
            <a:pPr>
              <a:buClr>
                <a:schemeClr val="tx2"/>
              </a:buClr>
              <a:buFont typeface="Wingdings" panose="05000000000000000000" pitchFamily="2" charset="2"/>
              <a:buChar char="Ø"/>
              <a:defRPr/>
            </a:pPr>
            <a:r>
              <a:rPr lang="en-US" altLang="en-US" sz="1600" b="1" dirty="0" smtClean="0">
                <a:solidFill>
                  <a:schemeClr val="tx2"/>
                </a:solidFill>
              </a:rPr>
              <a:t>Cooperation </a:t>
            </a:r>
            <a:r>
              <a:rPr lang="en-US" altLang="en-US" sz="1600" b="1" dirty="0">
                <a:solidFill>
                  <a:schemeClr val="tx2"/>
                </a:solidFill>
              </a:rPr>
              <a:t>and Coordination of the PA </a:t>
            </a:r>
          </a:p>
          <a:p>
            <a:pPr>
              <a:spcAft>
                <a:spcPts val="500"/>
              </a:spcAft>
              <a:tabLst>
                <a:tab pos="273050" algn="l"/>
              </a:tabLst>
              <a:defRPr/>
            </a:pPr>
            <a:r>
              <a:rPr lang="en-US" altLang="en-US" sz="1600" b="1" dirty="0"/>
              <a:t>Deliverable</a:t>
            </a:r>
            <a:r>
              <a:rPr lang="en-US" altLang="en-US" sz="1600" b="1" i="1" dirty="0"/>
              <a:t>: </a:t>
            </a:r>
            <a:r>
              <a:rPr lang="en-US" altLang="en-US" sz="1600" b="1" dirty="0"/>
              <a:t>Funding workshop  (D.T2.1.1, 2021) and Funding brochure (D.T2.1.2, 2021) </a:t>
            </a:r>
            <a:r>
              <a:rPr lang="en-US" altLang="en-US" sz="1600" i="1" dirty="0"/>
              <a:t>to </a:t>
            </a:r>
            <a:r>
              <a:rPr lang="en-GB" altLang="en-US" sz="1600" i="1" dirty="0"/>
              <a:t>be organised in autumn 2021</a:t>
            </a:r>
          </a:p>
          <a:p>
            <a:pPr>
              <a:spcAft>
                <a:spcPts val="500"/>
              </a:spcAft>
              <a:tabLst>
                <a:tab pos="273050" algn="l"/>
              </a:tabLst>
              <a:defRPr/>
            </a:pPr>
            <a:r>
              <a:rPr lang="en-US" altLang="en-US" sz="1600" b="1" dirty="0"/>
              <a:t>Deliverable : Development of an educational tool (cards or short publication) (D.T2.2.3, 2021)</a:t>
            </a:r>
            <a:r>
              <a:rPr lang="en-US" altLang="en-US" sz="1600" dirty="0"/>
              <a:t> </a:t>
            </a:r>
            <a:endParaRPr lang="sk-SK" altLang="en-US" sz="1600" dirty="0"/>
          </a:p>
          <a:p>
            <a:pPr>
              <a:spcAft>
                <a:spcPts val="1200"/>
              </a:spcAft>
              <a:tabLst>
                <a:tab pos="273050" algn="l"/>
              </a:tabLst>
              <a:defRPr/>
            </a:pPr>
            <a:r>
              <a:rPr lang="en-US" altLang="en-US" sz="1600" b="1" dirty="0"/>
              <a:t>Deliverable: Development of a study as background document for pilot e-learning material </a:t>
            </a:r>
            <a:r>
              <a:rPr lang="en-US" altLang="en-US" sz="1600" b="1" i="1" dirty="0"/>
              <a:t>(D.T2.2.3, 2021)</a:t>
            </a:r>
            <a:endParaRPr lang="sk-SK" altLang="en-US" sz="1600" b="1" i="1" dirty="0"/>
          </a:p>
          <a:p>
            <a:pPr>
              <a:buFont typeface="Wingdings" panose="05000000000000000000" pitchFamily="2" charset="2"/>
              <a:buChar char="Ø"/>
              <a:tabLst>
                <a:tab pos="273050" algn="l"/>
              </a:tabLst>
              <a:defRPr/>
            </a:pPr>
            <a:r>
              <a:rPr lang="hu-HU" altLang="en-US" sz="1600" b="1" dirty="0">
                <a:solidFill>
                  <a:schemeClr val="tx2"/>
                </a:solidFill>
              </a:rPr>
              <a:t> </a:t>
            </a:r>
            <a:r>
              <a:rPr lang="en-US" altLang="en-US" sz="1600" b="1" dirty="0">
                <a:solidFill>
                  <a:schemeClr val="tx2"/>
                </a:solidFill>
              </a:rPr>
              <a:t>Leaflets and publications</a:t>
            </a:r>
            <a:r>
              <a:rPr lang="en-US" altLang="en-US" sz="1600" b="1" dirty="0"/>
              <a:t>: short movie on PA4 results</a:t>
            </a:r>
          </a:p>
          <a:p>
            <a:pPr algn="just">
              <a:spcBef>
                <a:spcPts val="0"/>
              </a:spcBef>
              <a:spcAft>
                <a:spcPts val="0"/>
              </a:spcAft>
              <a:buFont typeface="Wingdings" panose="05000000000000000000" pitchFamily="2" charset="2"/>
              <a:buChar char="Ø"/>
            </a:pPr>
            <a:endParaRPr lang="en-US" sz="20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1800" b="1" dirty="0">
              <a:cs typeface="Arial" panose="020B0604020202020204" pitchFamily="34" charset="0"/>
            </a:endParaRPr>
          </a:p>
          <a:p>
            <a:pPr marL="0" indent="0">
              <a:spcBef>
                <a:spcPts val="0"/>
              </a:spcBef>
              <a:spcAft>
                <a:spcPts val="0"/>
              </a:spcAft>
              <a:buNone/>
            </a:pPr>
            <a:endParaRPr lang="en-US" sz="1600" b="1" dirty="0">
              <a:solidFill>
                <a:schemeClr val="accent1">
                  <a:lumMod val="50000"/>
                </a:schemeClr>
              </a:solidFill>
            </a:endParaRPr>
          </a:p>
        </p:txBody>
      </p:sp>
      <p:sp>
        <p:nvSpPr>
          <p:cNvPr id="9" name="BlokTextu 8"/>
          <p:cNvSpPr txBox="1"/>
          <p:nvPr/>
        </p:nvSpPr>
        <p:spPr>
          <a:xfrm>
            <a:off x="6469038" y="6508523"/>
            <a:ext cx="2435667" cy="338554"/>
          </a:xfrm>
          <a:prstGeom prst="rect">
            <a:avLst/>
          </a:prstGeom>
          <a:noFill/>
        </p:spPr>
        <p:txBody>
          <a:bodyPr wrap="none" rtlCol="0">
            <a:spAutoFit/>
          </a:bodyPr>
          <a:lstStyle/>
          <a:p>
            <a:r>
              <a:rPr lang="en-GB" sz="1600" b="1" dirty="0">
                <a:solidFill>
                  <a:schemeClr val="tx2"/>
                </a:solidFill>
              </a:rPr>
              <a:t>www.danube-region.eu</a:t>
            </a:r>
            <a:endParaRPr lang="en-US" sz="1600" b="1" dirty="0">
              <a:solidFill>
                <a:srgbClr val="000099"/>
              </a:solidFill>
              <a:latin typeface="+mn-lt"/>
            </a:endParaRPr>
          </a:p>
        </p:txBody>
      </p:sp>
    </p:spTree>
    <p:extLst>
      <p:ext uri="{BB962C8B-B14F-4D97-AF65-F5344CB8AC3E}">
        <p14:creationId xmlns:p14="http://schemas.microsoft.com/office/powerpoint/2010/main" val="227321773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dĺžnik 3"/>
          <p:cNvSpPr/>
          <p:nvPr/>
        </p:nvSpPr>
        <p:spPr>
          <a:xfrm>
            <a:off x="684213" y="404813"/>
            <a:ext cx="8280400" cy="366712"/>
          </a:xfrm>
          <a:prstGeom prst="rect">
            <a:avLst/>
          </a:prstGeom>
        </p:spPr>
        <p:txBody>
          <a:bodyPr>
            <a:spAutoFit/>
          </a:bodyPr>
          <a:lstStyle/>
          <a:p>
            <a:pPr eaLnBrk="1" fontAlgn="auto" hangingPunct="1">
              <a:spcBef>
                <a:spcPts val="0"/>
              </a:spcBef>
              <a:spcAft>
                <a:spcPts val="0"/>
              </a:spcAft>
              <a:defRPr/>
            </a:pPr>
            <a:r>
              <a:rPr lang="sk-SK" sz="1800" b="1" kern="0" dirty="0">
                <a:solidFill>
                  <a:srgbClr val="0068B4"/>
                </a:solidFill>
                <a:latin typeface="Arial"/>
                <a:cs typeface="+mn-cs"/>
              </a:rPr>
              <a:t>  </a:t>
            </a:r>
            <a:endParaRPr lang="sk-SK" sz="1800" dirty="0">
              <a:latin typeface="+mn-lt"/>
              <a:cs typeface="+mn-cs"/>
            </a:endParaRPr>
          </a:p>
        </p:txBody>
      </p:sp>
      <p:sp>
        <p:nvSpPr>
          <p:cNvPr id="5124" name="BlokTextu 5"/>
          <p:cNvSpPr txBox="1">
            <a:spLocks noChangeArrowheads="1"/>
          </p:cNvSpPr>
          <p:nvPr/>
        </p:nvSpPr>
        <p:spPr bwMode="auto">
          <a:xfrm>
            <a:off x="7286625" y="6488113"/>
            <a:ext cx="396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sk-SK" altLang="sk-SK" sz="1800" dirty="0"/>
              <a:t>   </a:t>
            </a:r>
            <a:r>
              <a:rPr lang="sk-SK" altLang="sk-SK" sz="1800" b="1" dirty="0"/>
              <a:t> </a:t>
            </a:r>
            <a:endParaRPr lang="sk-SK" altLang="sk-SK" sz="1800" b="1" dirty="0">
              <a:solidFill>
                <a:srgbClr val="0060A8"/>
              </a:solidFill>
            </a:endParaRPr>
          </a:p>
        </p:txBody>
      </p:sp>
      <p:sp>
        <p:nvSpPr>
          <p:cNvPr id="5125" name="Rectangle 6"/>
          <p:cNvSpPr>
            <a:spLocks noGrp="1"/>
          </p:cNvSpPr>
          <p:nvPr>
            <p:ph type="title" idx="4294967295"/>
          </p:nvPr>
        </p:nvSpPr>
        <p:spPr>
          <a:xfrm>
            <a:off x="0" y="263525"/>
            <a:ext cx="7020272" cy="649288"/>
          </a:xfrm>
        </p:spPr>
        <p:txBody>
          <a:bodyPr/>
          <a:lstStyle/>
          <a:p>
            <a:pPr eaLnBrk="1" hangingPunct="1"/>
            <a:r>
              <a:rPr lang="en-US" sz="2800" b="1" dirty="0">
                <a:solidFill>
                  <a:srgbClr val="000099"/>
                </a:solidFill>
                <a:cs typeface="Arial" panose="020B0604020202020204" pitchFamily="34" charset="0"/>
              </a:rPr>
              <a:t>PA4</a:t>
            </a:r>
            <a:r>
              <a:rPr lang="en-US" sz="2800" b="1" dirty="0">
                <a:solidFill>
                  <a:srgbClr val="C00000"/>
                </a:solidFill>
                <a:cs typeface="Arial" panose="020B0604020202020204" pitchFamily="34" charset="0"/>
              </a:rPr>
              <a:t> </a:t>
            </a:r>
            <a:r>
              <a:rPr lang="en-US" sz="2800" b="1" dirty="0">
                <a:solidFill>
                  <a:srgbClr val="000099"/>
                </a:solidFill>
                <a:cs typeface="Arial" panose="020B0604020202020204" pitchFamily="34" charset="0"/>
              </a:rPr>
              <a:t>Plans for </a:t>
            </a:r>
            <a:r>
              <a:rPr lang="sk-SK" sz="2800" b="1" dirty="0" smtClean="0">
                <a:solidFill>
                  <a:srgbClr val="000099"/>
                </a:solidFill>
                <a:cs typeface="Arial" panose="020B0604020202020204" pitchFamily="34" charset="0"/>
              </a:rPr>
              <a:t>2021</a:t>
            </a:r>
            <a:endParaRPr lang="en-US" altLang="sk-SK" sz="1800" b="1" dirty="0">
              <a:solidFill>
                <a:srgbClr val="000099"/>
              </a:solidFill>
              <a:cs typeface="Arial" panose="020B0604020202020204" pitchFamily="34" charset="0"/>
            </a:endParaRPr>
          </a:p>
        </p:txBody>
      </p:sp>
      <p:sp>
        <p:nvSpPr>
          <p:cNvPr id="5126" name="Rectangle 7"/>
          <p:cNvSpPr>
            <a:spLocks noGrp="1"/>
          </p:cNvSpPr>
          <p:nvPr>
            <p:ph type="body" idx="4294967295"/>
          </p:nvPr>
        </p:nvSpPr>
        <p:spPr>
          <a:xfrm>
            <a:off x="251520" y="1088381"/>
            <a:ext cx="8425184" cy="5076923"/>
          </a:xfrm>
        </p:spPr>
        <p:txBody>
          <a:bodyPr/>
          <a:lstStyle/>
          <a:p>
            <a:pPr marL="0" indent="0">
              <a:spcAft>
                <a:spcPts val="800"/>
              </a:spcAft>
              <a:buNone/>
            </a:pPr>
            <a:r>
              <a:rPr lang="en-US" sz="1800" b="1" dirty="0">
                <a:solidFill>
                  <a:srgbClr val="002060"/>
                </a:solidFill>
              </a:rPr>
              <a:t>Climate Change Adaptation: Challenges and Opportunities in Water </a:t>
            </a:r>
            <a:r>
              <a:rPr lang="en-US" sz="1800" b="1" dirty="0" smtClean="0">
                <a:solidFill>
                  <a:srgbClr val="002060"/>
                </a:solidFill>
              </a:rPr>
              <a:t>Management</a:t>
            </a:r>
            <a:r>
              <a:rPr lang="sk-SK" sz="1800" b="1" dirty="0" smtClean="0">
                <a:solidFill>
                  <a:srgbClr val="002060"/>
                </a:solidFill>
              </a:rPr>
              <a:t>, </a:t>
            </a:r>
            <a:r>
              <a:rPr lang="en-US" sz="1800" u="sng" dirty="0" smtClean="0">
                <a:solidFill>
                  <a:srgbClr val="002060"/>
                </a:solidFill>
              </a:rPr>
              <a:t>organized within the EUSDR Slovak Presidency </a:t>
            </a:r>
            <a:endParaRPr lang="en-US" sz="1800" u="sng" dirty="0" smtClean="0">
              <a:solidFill>
                <a:srgbClr val="002060"/>
              </a:solidFill>
              <a:highlight>
                <a:srgbClr val="00FFFF"/>
              </a:highlight>
              <a:cs typeface="Arial" panose="020B0604020202020204" pitchFamily="34" charset="0"/>
            </a:endParaRPr>
          </a:p>
          <a:p>
            <a:pPr algn="just">
              <a:spcBef>
                <a:spcPts val="1000"/>
              </a:spcBef>
              <a:buFont typeface="Wingdings" panose="05000000000000000000" pitchFamily="2" charset="2"/>
              <a:buChar char="Ø"/>
            </a:pPr>
            <a:r>
              <a:rPr lang="en-GB" sz="1800" b="1" dirty="0" smtClean="0">
                <a:solidFill>
                  <a:srgbClr val="002060"/>
                </a:solidFill>
                <a:cs typeface="Arial" panose="020B0604020202020204" pitchFamily="34" charset="0"/>
              </a:rPr>
              <a:t>Date </a:t>
            </a:r>
            <a:r>
              <a:rPr lang="en-GB" sz="1800" b="1" dirty="0">
                <a:solidFill>
                  <a:srgbClr val="002060"/>
                </a:solidFill>
                <a:cs typeface="Arial" panose="020B0604020202020204" pitchFamily="34" charset="0"/>
              </a:rPr>
              <a:t>– </a:t>
            </a:r>
            <a:r>
              <a:rPr lang="en-GB" sz="1800" dirty="0">
                <a:solidFill>
                  <a:srgbClr val="002060"/>
                </a:solidFill>
                <a:cs typeface="Arial" panose="020B0604020202020204" pitchFamily="34" charset="0"/>
              </a:rPr>
              <a:t>27 September 2021</a:t>
            </a:r>
          </a:p>
          <a:p>
            <a:pPr algn="just">
              <a:spcBef>
                <a:spcPts val="1000"/>
              </a:spcBef>
              <a:buFont typeface="Wingdings" panose="05000000000000000000" pitchFamily="2" charset="2"/>
              <a:buChar char="Ø"/>
            </a:pPr>
            <a:r>
              <a:rPr lang="en-GB" sz="1800" b="1" dirty="0">
                <a:solidFill>
                  <a:srgbClr val="002060"/>
                </a:solidFill>
                <a:cs typeface="Arial" panose="020B0604020202020204" pitchFamily="34" charset="0"/>
              </a:rPr>
              <a:t>Venue – </a:t>
            </a:r>
            <a:r>
              <a:rPr lang="en-GB" sz="1800" dirty="0" err="1">
                <a:solidFill>
                  <a:srgbClr val="002060"/>
                </a:solidFill>
                <a:cs typeface="Arial" panose="020B0604020202020204" pitchFamily="34" charset="0"/>
              </a:rPr>
              <a:t>Bôrik</a:t>
            </a:r>
            <a:r>
              <a:rPr lang="en-GB" sz="1800" dirty="0">
                <a:solidFill>
                  <a:srgbClr val="002060"/>
                </a:solidFill>
                <a:cs typeface="Arial" panose="020B0604020202020204" pitchFamily="34" charset="0"/>
              </a:rPr>
              <a:t> Hotel, Bratislava</a:t>
            </a:r>
          </a:p>
          <a:p>
            <a:pPr algn="just">
              <a:spcBef>
                <a:spcPts val="1000"/>
              </a:spcBef>
              <a:buFont typeface="Wingdings" panose="05000000000000000000" pitchFamily="2" charset="2"/>
              <a:buChar char="Ø"/>
            </a:pPr>
            <a:r>
              <a:rPr lang="en-GB" sz="1800" b="1" dirty="0">
                <a:solidFill>
                  <a:srgbClr val="002060"/>
                </a:solidFill>
                <a:cs typeface="Arial" panose="020B0604020202020204" pitchFamily="34" charset="0"/>
              </a:rPr>
              <a:t>Goal of the conference - </a:t>
            </a:r>
            <a:r>
              <a:rPr lang="en-GB" sz="1800" dirty="0">
                <a:solidFill>
                  <a:srgbClr val="002060"/>
                </a:solidFill>
                <a:cs typeface="Arial" panose="020B0604020202020204" pitchFamily="34" charset="0"/>
              </a:rPr>
              <a:t>contribute to series of discussions among policy and decision makers on what works and what methods are applicable, affordable and feasible in individual situations</a:t>
            </a:r>
          </a:p>
          <a:p>
            <a:pPr algn="just">
              <a:spcBef>
                <a:spcPts val="1000"/>
              </a:spcBef>
              <a:buFont typeface="Wingdings" panose="05000000000000000000" pitchFamily="2" charset="2"/>
              <a:buChar char="Ø"/>
            </a:pPr>
            <a:r>
              <a:rPr lang="en-GB" sz="1800" b="1" dirty="0">
                <a:solidFill>
                  <a:srgbClr val="002060"/>
                </a:solidFill>
                <a:cs typeface="Arial" panose="020B0604020202020204" pitchFamily="34" charset="0"/>
              </a:rPr>
              <a:t>Main focus - </a:t>
            </a:r>
            <a:r>
              <a:rPr lang="en-GB" sz="1800" dirty="0">
                <a:solidFill>
                  <a:srgbClr val="002060"/>
                </a:solidFill>
                <a:cs typeface="Arial" panose="020B0604020202020204" pitchFamily="34" charset="0"/>
              </a:rPr>
              <a:t>sharing experience and best practices in climate change adaptation emphasizing</a:t>
            </a:r>
            <a:r>
              <a:rPr lang="sk-SK" sz="1800" dirty="0">
                <a:solidFill>
                  <a:srgbClr val="002060"/>
                </a:solidFill>
                <a:cs typeface="Arial" panose="020B0604020202020204" pitchFamily="34" charset="0"/>
              </a:rPr>
              <a:t> </a:t>
            </a:r>
            <a:r>
              <a:rPr lang="en-GB" sz="1800" dirty="0">
                <a:solidFill>
                  <a:srgbClr val="002060"/>
                </a:solidFill>
                <a:cs typeface="Arial" panose="020B0604020202020204" pitchFamily="34" charset="0"/>
              </a:rPr>
              <a:t>(green) water retention measures and contributing to better water quality in the Danube Region</a:t>
            </a:r>
          </a:p>
          <a:p>
            <a:pPr algn="just">
              <a:spcBef>
                <a:spcPts val="1000"/>
              </a:spcBef>
              <a:buFont typeface="Wingdings" panose="05000000000000000000" pitchFamily="2" charset="2"/>
              <a:buChar char="Ø"/>
            </a:pPr>
            <a:r>
              <a:rPr lang="en-GB" sz="1800" b="1" dirty="0">
                <a:solidFill>
                  <a:srgbClr val="002060"/>
                </a:solidFill>
                <a:cs typeface="Arial" panose="020B0604020202020204" pitchFamily="34" charset="0"/>
              </a:rPr>
              <a:t>Target groups - </a:t>
            </a:r>
            <a:r>
              <a:rPr lang="en-GB" sz="1800" dirty="0">
                <a:solidFill>
                  <a:srgbClr val="002060"/>
                </a:solidFill>
                <a:cs typeface="Arial" panose="020B0604020202020204" pitchFamily="34" charset="0"/>
              </a:rPr>
              <a:t>policy and decision makers at government bodies of Danube Region countries, international water related bodies, think tanks entities, NGOs, academic and research sector, land users, water service providers</a:t>
            </a:r>
            <a:endParaRPr lang="sk-SK" sz="1800" dirty="0">
              <a:solidFill>
                <a:srgbClr val="002060"/>
              </a:solidFill>
              <a:cs typeface="Arial" panose="020B0604020202020204" pitchFamily="34" charset="0"/>
            </a:endParaRPr>
          </a:p>
          <a:p>
            <a:pPr algn="just">
              <a:spcBef>
                <a:spcPts val="1000"/>
              </a:spcBef>
              <a:buFont typeface="Wingdings" panose="05000000000000000000" pitchFamily="2" charset="2"/>
              <a:buChar char="Ø"/>
            </a:pPr>
            <a:r>
              <a:rPr lang="en-US" sz="1800" b="1" dirty="0">
                <a:solidFill>
                  <a:srgbClr val="002060"/>
                </a:solidFill>
                <a:cs typeface="Arial" panose="020B0604020202020204" pitchFamily="34" charset="0"/>
              </a:rPr>
              <a:t>New Water Policy in Slovakia</a:t>
            </a:r>
            <a:r>
              <a:rPr lang="sk-SK" sz="1800" b="1" dirty="0">
                <a:solidFill>
                  <a:srgbClr val="002060"/>
                </a:solidFill>
                <a:cs typeface="Arial" panose="020B0604020202020204" pitchFamily="34" charset="0"/>
              </a:rPr>
              <a:t> </a:t>
            </a:r>
            <a:r>
              <a:rPr lang="sk-SK" sz="1800" dirty="0">
                <a:solidFill>
                  <a:srgbClr val="002060"/>
                </a:solidFill>
                <a:cs typeface="Arial" panose="020B0604020202020204" pitchFamily="34" charset="0"/>
              </a:rPr>
              <a:t>- </a:t>
            </a:r>
            <a:r>
              <a:rPr lang="en-US" sz="1800" dirty="0">
                <a:solidFill>
                  <a:srgbClr val="002060"/>
                </a:solidFill>
                <a:cs typeface="Arial" panose="020B0604020202020204" pitchFamily="34" charset="0"/>
              </a:rPr>
              <a:t>underlines water retention in landscape</a:t>
            </a:r>
            <a:r>
              <a:rPr lang="sk-SK" sz="1800" dirty="0">
                <a:solidFill>
                  <a:srgbClr val="002060"/>
                </a:solidFill>
                <a:cs typeface="Arial" panose="020B0604020202020204" pitchFamily="34" charset="0"/>
              </a:rPr>
              <a:t> and </a:t>
            </a:r>
            <a:r>
              <a:rPr lang="en-US" sz="1800" dirty="0">
                <a:solidFill>
                  <a:srgbClr val="002060"/>
                </a:solidFill>
                <a:cs typeface="Arial" panose="020B0604020202020204" pitchFamily="34" charset="0"/>
              </a:rPr>
              <a:t>the conference is also linked with </a:t>
            </a:r>
            <a:r>
              <a:rPr lang="en-GB" sz="1800" dirty="0">
                <a:solidFill>
                  <a:srgbClr val="002060"/>
                </a:solidFill>
                <a:cs typeface="Arial" panose="020B0604020202020204" pitchFamily="34" charset="0"/>
              </a:rPr>
              <a:t>it</a:t>
            </a:r>
            <a:r>
              <a:rPr lang="sk-SK" sz="1800" dirty="0">
                <a:solidFill>
                  <a:srgbClr val="002060"/>
                </a:solidFill>
                <a:cs typeface="Arial" panose="020B0604020202020204" pitchFamily="34" charset="0"/>
              </a:rPr>
              <a:t> </a:t>
            </a:r>
            <a:endParaRPr lang="en-GB" sz="1800" dirty="0">
              <a:solidFill>
                <a:srgbClr val="002060"/>
              </a:solidFill>
              <a:cs typeface="Arial" panose="020B0604020202020204" pitchFamily="34" charset="0"/>
            </a:endParaRPr>
          </a:p>
          <a:p>
            <a:pPr marL="0" indent="0">
              <a:buNone/>
            </a:pPr>
            <a:endParaRPr lang="en-US" sz="1800" dirty="0"/>
          </a:p>
          <a:p>
            <a:pPr algn="just" defTabSz="179388">
              <a:buFont typeface="Wingdings" panose="05000000000000000000" pitchFamily="2" charset="2"/>
              <a:buChar char="Ø"/>
              <a:tabLst>
                <a:tab pos="355600" algn="l"/>
              </a:tabLst>
            </a:pPr>
            <a:endParaRPr lang="en-US" sz="1800" b="1" dirty="0">
              <a:solidFill>
                <a:srgbClr val="002060"/>
              </a:solidFill>
              <a:cs typeface="Arial" panose="020B0604020202020204" pitchFamily="34" charset="0"/>
            </a:endParaRPr>
          </a:p>
          <a:p>
            <a:pPr algn="just" defTabSz="179388">
              <a:buFont typeface="Wingdings" panose="05000000000000000000" pitchFamily="2" charset="2"/>
              <a:buChar char="Ø"/>
              <a:tabLst>
                <a:tab pos="355600" algn="l"/>
              </a:tabLst>
            </a:pPr>
            <a:endParaRPr lang="en-US" sz="8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20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20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1800" b="1" dirty="0">
              <a:cs typeface="Arial" panose="020B0604020202020204" pitchFamily="34" charset="0"/>
            </a:endParaRPr>
          </a:p>
          <a:p>
            <a:pPr marL="0" indent="0">
              <a:spcBef>
                <a:spcPts val="0"/>
              </a:spcBef>
              <a:spcAft>
                <a:spcPts val="0"/>
              </a:spcAft>
              <a:buNone/>
            </a:pPr>
            <a:endParaRPr lang="en-US" sz="1600" b="1" dirty="0">
              <a:solidFill>
                <a:schemeClr val="accent1">
                  <a:lumMod val="50000"/>
                </a:schemeClr>
              </a:solidFill>
            </a:endParaRPr>
          </a:p>
        </p:txBody>
      </p:sp>
      <p:sp>
        <p:nvSpPr>
          <p:cNvPr id="9" name="BlokTextu 8"/>
          <p:cNvSpPr txBox="1"/>
          <p:nvPr/>
        </p:nvSpPr>
        <p:spPr>
          <a:xfrm>
            <a:off x="6469038" y="6508523"/>
            <a:ext cx="2435667" cy="338554"/>
          </a:xfrm>
          <a:prstGeom prst="rect">
            <a:avLst/>
          </a:prstGeom>
          <a:noFill/>
        </p:spPr>
        <p:txBody>
          <a:bodyPr wrap="none" rtlCol="0">
            <a:spAutoFit/>
          </a:bodyPr>
          <a:lstStyle/>
          <a:p>
            <a:r>
              <a:rPr lang="en-GB" sz="1600" b="1" dirty="0">
                <a:solidFill>
                  <a:schemeClr val="tx2"/>
                </a:solidFill>
              </a:rPr>
              <a:t>www.danube-region.eu</a:t>
            </a:r>
            <a:endParaRPr lang="en-US" sz="1600" b="1" dirty="0">
              <a:solidFill>
                <a:srgbClr val="000099"/>
              </a:solidFill>
              <a:latin typeface="+mn-lt"/>
            </a:endParaRPr>
          </a:p>
        </p:txBody>
      </p:sp>
    </p:spTree>
    <p:extLst>
      <p:ext uri="{BB962C8B-B14F-4D97-AF65-F5344CB8AC3E}">
        <p14:creationId xmlns:p14="http://schemas.microsoft.com/office/powerpoint/2010/main" val="148941222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dĺžnik 3"/>
          <p:cNvSpPr/>
          <p:nvPr/>
        </p:nvSpPr>
        <p:spPr>
          <a:xfrm>
            <a:off x="684213" y="404813"/>
            <a:ext cx="8280400" cy="366712"/>
          </a:xfrm>
          <a:prstGeom prst="rect">
            <a:avLst/>
          </a:prstGeom>
        </p:spPr>
        <p:txBody>
          <a:bodyPr>
            <a:spAutoFit/>
          </a:bodyPr>
          <a:lstStyle/>
          <a:p>
            <a:pPr eaLnBrk="1" fontAlgn="auto" hangingPunct="1">
              <a:spcBef>
                <a:spcPts val="0"/>
              </a:spcBef>
              <a:spcAft>
                <a:spcPts val="0"/>
              </a:spcAft>
              <a:defRPr/>
            </a:pPr>
            <a:r>
              <a:rPr lang="sk-SK" sz="1800" b="1" kern="0" dirty="0">
                <a:solidFill>
                  <a:srgbClr val="0068B4"/>
                </a:solidFill>
                <a:latin typeface="Arial"/>
                <a:cs typeface="+mn-cs"/>
              </a:rPr>
              <a:t>  </a:t>
            </a:r>
            <a:endParaRPr lang="sk-SK" sz="1800" dirty="0">
              <a:latin typeface="+mn-lt"/>
              <a:cs typeface="+mn-cs"/>
            </a:endParaRPr>
          </a:p>
        </p:txBody>
      </p:sp>
      <p:sp>
        <p:nvSpPr>
          <p:cNvPr id="5124" name="BlokTextu 5"/>
          <p:cNvSpPr txBox="1">
            <a:spLocks noChangeArrowheads="1"/>
          </p:cNvSpPr>
          <p:nvPr/>
        </p:nvSpPr>
        <p:spPr bwMode="auto">
          <a:xfrm>
            <a:off x="7286625" y="6488113"/>
            <a:ext cx="396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sk-SK" altLang="sk-SK" sz="1800" dirty="0"/>
              <a:t>   </a:t>
            </a:r>
            <a:r>
              <a:rPr lang="sk-SK" altLang="sk-SK" sz="1800" b="1" dirty="0"/>
              <a:t> </a:t>
            </a:r>
            <a:endParaRPr lang="sk-SK" altLang="sk-SK" sz="1800" b="1" dirty="0">
              <a:solidFill>
                <a:srgbClr val="0060A8"/>
              </a:solidFill>
            </a:endParaRPr>
          </a:p>
        </p:txBody>
      </p:sp>
      <p:sp>
        <p:nvSpPr>
          <p:cNvPr id="5125" name="Rectangle 6"/>
          <p:cNvSpPr>
            <a:spLocks noGrp="1"/>
          </p:cNvSpPr>
          <p:nvPr>
            <p:ph type="title" idx="4294967295"/>
          </p:nvPr>
        </p:nvSpPr>
        <p:spPr>
          <a:xfrm>
            <a:off x="0" y="263525"/>
            <a:ext cx="7020272" cy="649288"/>
          </a:xfrm>
        </p:spPr>
        <p:txBody>
          <a:bodyPr/>
          <a:lstStyle/>
          <a:p>
            <a:pPr eaLnBrk="1" hangingPunct="1"/>
            <a:r>
              <a:rPr lang="en-US" sz="2800" b="1" dirty="0">
                <a:solidFill>
                  <a:srgbClr val="000099"/>
                </a:solidFill>
                <a:cs typeface="Arial" panose="020B0604020202020204" pitchFamily="34" charset="0"/>
              </a:rPr>
              <a:t>PA4</a:t>
            </a:r>
            <a:r>
              <a:rPr lang="en-US" sz="2800" b="1" dirty="0">
                <a:solidFill>
                  <a:srgbClr val="C00000"/>
                </a:solidFill>
                <a:cs typeface="Arial" panose="020B0604020202020204" pitchFamily="34" charset="0"/>
              </a:rPr>
              <a:t> </a:t>
            </a:r>
            <a:r>
              <a:rPr lang="en-US" sz="2800" b="1" dirty="0">
                <a:solidFill>
                  <a:srgbClr val="000099"/>
                </a:solidFill>
                <a:cs typeface="Arial" panose="020B0604020202020204" pitchFamily="34" charset="0"/>
              </a:rPr>
              <a:t>Plans for </a:t>
            </a:r>
            <a:r>
              <a:rPr lang="sk-SK" sz="2800" b="1" dirty="0" smtClean="0">
                <a:solidFill>
                  <a:srgbClr val="000099"/>
                </a:solidFill>
                <a:cs typeface="Arial" panose="020B0604020202020204" pitchFamily="34" charset="0"/>
              </a:rPr>
              <a:t>2021</a:t>
            </a:r>
            <a:endParaRPr lang="en-US" altLang="sk-SK" sz="1800" b="1" dirty="0">
              <a:solidFill>
                <a:srgbClr val="000099"/>
              </a:solidFill>
              <a:cs typeface="Arial" panose="020B0604020202020204" pitchFamily="34" charset="0"/>
            </a:endParaRPr>
          </a:p>
        </p:txBody>
      </p:sp>
      <p:sp>
        <p:nvSpPr>
          <p:cNvPr id="5126" name="Rectangle 7"/>
          <p:cNvSpPr>
            <a:spLocks noGrp="1"/>
          </p:cNvSpPr>
          <p:nvPr>
            <p:ph type="body" idx="4294967295"/>
          </p:nvPr>
        </p:nvSpPr>
        <p:spPr>
          <a:xfrm>
            <a:off x="251520" y="1088381"/>
            <a:ext cx="8425184" cy="5076923"/>
          </a:xfrm>
        </p:spPr>
        <p:txBody>
          <a:bodyPr/>
          <a:lstStyle/>
          <a:p>
            <a:pPr marL="0" indent="0">
              <a:spcAft>
                <a:spcPts val="800"/>
              </a:spcAft>
              <a:buNone/>
            </a:pPr>
            <a:r>
              <a:rPr lang="en-GB" sz="1800" b="1" dirty="0" smtClean="0">
                <a:solidFill>
                  <a:srgbClr val="002060"/>
                </a:solidFill>
              </a:rPr>
              <a:t>Pharmaceuticals conference</a:t>
            </a:r>
            <a:endParaRPr lang="en-GB" sz="1800" b="1" u="sng" dirty="0" smtClean="0">
              <a:solidFill>
                <a:srgbClr val="002060"/>
              </a:solidFill>
              <a:highlight>
                <a:srgbClr val="00FFFF"/>
              </a:highlight>
              <a:cs typeface="Arial" panose="020B0604020202020204" pitchFamily="34" charset="0"/>
            </a:endParaRPr>
          </a:p>
          <a:p>
            <a:pPr>
              <a:spcBef>
                <a:spcPts val="1000"/>
              </a:spcBef>
              <a:buFont typeface="Wingdings" panose="05000000000000000000" pitchFamily="2" charset="2"/>
              <a:buChar char="Ø"/>
            </a:pPr>
            <a:r>
              <a:rPr lang="en-GB" sz="1600" b="1" dirty="0" smtClean="0">
                <a:solidFill>
                  <a:srgbClr val="002060"/>
                </a:solidFill>
                <a:cs typeface="Arial" panose="020B0604020202020204" pitchFamily="34" charset="0"/>
              </a:rPr>
              <a:t>Pharmaceutical </a:t>
            </a:r>
            <a:r>
              <a:rPr lang="en-GB" sz="1600" b="1" dirty="0">
                <a:solidFill>
                  <a:srgbClr val="002060"/>
                </a:solidFill>
                <a:cs typeface="Arial" panose="020B0604020202020204" pitchFamily="34" charset="0"/>
              </a:rPr>
              <a:t> Strategy EU </a:t>
            </a:r>
            <a:r>
              <a:rPr lang="en-GB" sz="1600" dirty="0">
                <a:solidFill>
                  <a:srgbClr val="002060"/>
                </a:solidFill>
                <a:cs typeface="Arial" panose="020B0604020202020204" pitchFamily="34" charset="0"/>
              </a:rPr>
              <a:t>was </a:t>
            </a:r>
            <a:r>
              <a:rPr lang="sk-SK" sz="1600" dirty="0">
                <a:solidFill>
                  <a:srgbClr val="002060"/>
                </a:solidFill>
                <a:cs typeface="Arial" panose="020B0604020202020204" pitchFamily="34" charset="0"/>
              </a:rPr>
              <a:t> </a:t>
            </a:r>
            <a:r>
              <a:rPr lang="en-GB" sz="1600" dirty="0">
                <a:solidFill>
                  <a:srgbClr val="002060"/>
                </a:solidFill>
                <a:cs typeface="Arial" panose="020B0604020202020204" pitchFamily="34" charset="0"/>
              </a:rPr>
              <a:t>approved at the end of 2020 </a:t>
            </a:r>
            <a:r>
              <a:rPr lang="sk-SK" sz="1600" dirty="0">
                <a:hlinkClick r:id="rId2"/>
              </a:rPr>
              <a:t>https://ec.europa.eu/health/human-use/strategy_en</a:t>
            </a:r>
            <a:endParaRPr lang="sk-SK" sz="1600" dirty="0"/>
          </a:p>
          <a:p>
            <a:pPr algn="just">
              <a:spcBef>
                <a:spcPts val="1000"/>
              </a:spcBef>
              <a:buFont typeface="Wingdings" panose="05000000000000000000" pitchFamily="2" charset="2"/>
              <a:buChar char="Ø"/>
            </a:pPr>
            <a:r>
              <a:rPr lang="en-GB" sz="1600" b="1" dirty="0">
                <a:solidFill>
                  <a:srgbClr val="002060"/>
                </a:solidFill>
                <a:cs typeface="Arial" panose="020B0604020202020204" pitchFamily="34" charset="0"/>
              </a:rPr>
              <a:t>Previous steps - </a:t>
            </a:r>
            <a:r>
              <a:rPr lang="en-GB" sz="1600" dirty="0">
                <a:solidFill>
                  <a:srgbClr val="002060"/>
                </a:solidFill>
                <a:cs typeface="Arial" panose="020B0604020202020204" pitchFamily="34" charset="0"/>
              </a:rPr>
              <a:t>In 2019 PA 4 SK facilitated elaboration of the study related to “Occurrence of Pharmaceuticals in the Waters of the Danube Region” in cooperation with the Faculty of Chemical and Food Technology of the Slovak University of Technology, Bratislava.</a:t>
            </a:r>
          </a:p>
          <a:p>
            <a:pPr algn="just">
              <a:spcBef>
                <a:spcPts val="1000"/>
              </a:spcBef>
              <a:buFont typeface="Wingdings" panose="05000000000000000000" pitchFamily="2" charset="2"/>
              <a:buChar char="Ø"/>
            </a:pPr>
            <a:r>
              <a:rPr lang="en-GB" sz="1600" b="1" dirty="0">
                <a:solidFill>
                  <a:srgbClr val="002060"/>
                </a:solidFill>
                <a:cs typeface="Arial" panose="020B0604020202020204" pitchFamily="34" charset="0"/>
              </a:rPr>
              <a:t>Date – </a:t>
            </a:r>
            <a:r>
              <a:rPr lang="en-GB" sz="1600" dirty="0">
                <a:solidFill>
                  <a:srgbClr val="002060"/>
                </a:solidFill>
                <a:cs typeface="Arial" panose="020B0604020202020204" pitchFamily="34" charset="0"/>
              </a:rPr>
              <a:t>late autumn 2021</a:t>
            </a:r>
          </a:p>
          <a:p>
            <a:pPr algn="just">
              <a:spcBef>
                <a:spcPts val="1000"/>
              </a:spcBef>
              <a:buFont typeface="Wingdings" panose="05000000000000000000" pitchFamily="2" charset="2"/>
              <a:buChar char="Ø"/>
            </a:pPr>
            <a:r>
              <a:rPr lang="en-GB" sz="1600" b="1" dirty="0">
                <a:solidFill>
                  <a:srgbClr val="002060"/>
                </a:solidFill>
                <a:cs typeface="Arial" panose="020B0604020202020204" pitchFamily="34" charset="0"/>
              </a:rPr>
              <a:t>Venue –</a:t>
            </a:r>
            <a:r>
              <a:rPr lang="en-GB" sz="1600" dirty="0">
                <a:solidFill>
                  <a:srgbClr val="002060"/>
                </a:solidFill>
                <a:cs typeface="Arial" panose="020B0604020202020204" pitchFamily="34" charset="0"/>
              </a:rPr>
              <a:t> Bratislava</a:t>
            </a:r>
            <a:r>
              <a:rPr lang="sk-SK" sz="1600" dirty="0">
                <a:solidFill>
                  <a:srgbClr val="002060"/>
                </a:solidFill>
                <a:cs typeface="Arial" panose="020B0604020202020204" pitchFamily="34" charset="0"/>
              </a:rPr>
              <a:t> (or online???) </a:t>
            </a:r>
            <a:r>
              <a:rPr lang="en-GB" sz="1600" dirty="0">
                <a:solidFill>
                  <a:srgbClr val="002060"/>
                </a:solidFill>
                <a:cs typeface="Arial" panose="020B0604020202020204" pitchFamily="34" charset="0"/>
              </a:rPr>
              <a:t>tbc</a:t>
            </a:r>
            <a:r>
              <a:rPr lang="sk-SK" sz="1600" dirty="0">
                <a:solidFill>
                  <a:srgbClr val="002060"/>
                </a:solidFill>
                <a:cs typeface="Arial" panose="020B0604020202020204" pitchFamily="34" charset="0"/>
              </a:rPr>
              <a:t>. </a:t>
            </a:r>
            <a:endParaRPr lang="en-GB" sz="1600" dirty="0">
              <a:solidFill>
                <a:srgbClr val="002060"/>
              </a:solidFill>
              <a:cs typeface="Arial" panose="020B0604020202020204" pitchFamily="34" charset="0"/>
            </a:endParaRPr>
          </a:p>
          <a:p>
            <a:pPr algn="just">
              <a:spcBef>
                <a:spcPts val="1000"/>
              </a:spcBef>
              <a:buFont typeface="Wingdings" panose="05000000000000000000" pitchFamily="2" charset="2"/>
              <a:buChar char="Ø"/>
            </a:pPr>
            <a:r>
              <a:rPr lang="en-GB" sz="1600" b="1" dirty="0">
                <a:solidFill>
                  <a:srgbClr val="002060"/>
                </a:solidFill>
                <a:cs typeface="Arial" panose="020B0604020202020204" pitchFamily="34" charset="0"/>
              </a:rPr>
              <a:t>Goal of the conference - </a:t>
            </a:r>
            <a:r>
              <a:rPr lang="en-GB" sz="1600" dirty="0">
                <a:solidFill>
                  <a:srgbClr val="002060"/>
                </a:solidFill>
                <a:cs typeface="Arial" panose="020B0604020202020204" pitchFamily="34" charset="0"/>
              </a:rPr>
              <a:t>contribute to visualization of the importance of this international problem</a:t>
            </a:r>
            <a:r>
              <a:rPr lang="sk-SK" sz="1600" dirty="0">
                <a:solidFill>
                  <a:srgbClr val="002060"/>
                </a:solidFill>
                <a:cs typeface="Arial" panose="020B0604020202020204" pitchFamily="34" charset="0"/>
              </a:rPr>
              <a:t> and </a:t>
            </a:r>
            <a:r>
              <a:rPr lang="en-GB" sz="1600" dirty="0">
                <a:solidFill>
                  <a:srgbClr val="002060"/>
                </a:solidFill>
                <a:cs typeface="Arial" panose="020B0604020202020204" pitchFamily="34" charset="0"/>
              </a:rPr>
              <a:t>create the space for national and EU legislation experts in this field. Appropriate legislation update could contribute to solution how to decrease the concentrations of these chemical substances in water and this way to improve human health. Baltic Strategy </a:t>
            </a:r>
            <a:r>
              <a:rPr lang="sk-SK" sz="1600" dirty="0">
                <a:solidFill>
                  <a:srgbClr val="002060"/>
                </a:solidFill>
                <a:cs typeface="Arial" panose="020B0604020202020204" pitchFamily="34" charset="0"/>
              </a:rPr>
              <a:t>-</a:t>
            </a:r>
            <a:r>
              <a:rPr lang="en-GB" sz="1600" dirty="0">
                <a:solidFill>
                  <a:srgbClr val="002060"/>
                </a:solidFill>
                <a:cs typeface="Arial" panose="020B0604020202020204" pitchFamily="34" charset="0"/>
              </a:rPr>
              <a:t> great inspiration for Danube countries to learn from their experience and practice.</a:t>
            </a:r>
          </a:p>
          <a:p>
            <a:pPr algn="just">
              <a:spcBef>
                <a:spcPts val="1000"/>
              </a:spcBef>
              <a:buFont typeface="Wingdings" panose="05000000000000000000" pitchFamily="2" charset="2"/>
              <a:buChar char="Ø"/>
            </a:pPr>
            <a:r>
              <a:rPr lang="en-GB" sz="1600" b="1" dirty="0">
                <a:solidFill>
                  <a:srgbClr val="002060"/>
                </a:solidFill>
                <a:cs typeface="Arial" panose="020B0604020202020204" pitchFamily="34" charset="0"/>
              </a:rPr>
              <a:t>Target groups - </a:t>
            </a:r>
            <a:r>
              <a:rPr lang="en-GB" sz="1600" dirty="0">
                <a:solidFill>
                  <a:srgbClr val="002060"/>
                </a:solidFill>
                <a:cs typeface="Arial" panose="020B0604020202020204" pitchFamily="34" charset="0"/>
              </a:rPr>
              <a:t>policy and decision makers at government bodies of Danube Region countries, international water related bodies, think-tank entities, NGOs, academic and research sector (universities and research centres), pharma-companies</a:t>
            </a:r>
          </a:p>
          <a:p>
            <a:pPr marL="0" indent="0">
              <a:buNone/>
            </a:pPr>
            <a:endParaRPr lang="en-US" sz="1800" dirty="0"/>
          </a:p>
          <a:p>
            <a:pPr algn="just" defTabSz="179388">
              <a:buFont typeface="Wingdings" panose="05000000000000000000" pitchFamily="2" charset="2"/>
              <a:buChar char="Ø"/>
              <a:tabLst>
                <a:tab pos="355600" algn="l"/>
              </a:tabLst>
            </a:pPr>
            <a:endParaRPr lang="en-US" sz="1800" b="1" dirty="0">
              <a:solidFill>
                <a:srgbClr val="002060"/>
              </a:solidFill>
              <a:cs typeface="Arial" panose="020B0604020202020204" pitchFamily="34" charset="0"/>
            </a:endParaRPr>
          </a:p>
          <a:p>
            <a:pPr algn="just" defTabSz="179388">
              <a:buFont typeface="Wingdings" panose="05000000000000000000" pitchFamily="2" charset="2"/>
              <a:buChar char="Ø"/>
              <a:tabLst>
                <a:tab pos="355600" algn="l"/>
              </a:tabLst>
            </a:pPr>
            <a:endParaRPr lang="en-US" sz="8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20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2000" b="1" dirty="0">
              <a:solidFill>
                <a:srgbClr val="002060"/>
              </a:solidFill>
              <a:cs typeface="Arial" panose="020B0604020202020204" pitchFamily="34" charset="0"/>
            </a:endParaRPr>
          </a:p>
          <a:p>
            <a:pPr algn="just">
              <a:spcBef>
                <a:spcPts val="0"/>
              </a:spcBef>
              <a:spcAft>
                <a:spcPts val="0"/>
              </a:spcAft>
              <a:buFont typeface="Wingdings" panose="05000000000000000000" pitchFamily="2" charset="2"/>
              <a:buChar char="Ø"/>
            </a:pPr>
            <a:endParaRPr lang="en-US" sz="1800" b="1" dirty="0">
              <a:cs typeface="Arial" panose="020B0604020202020204" pitchFamily="34" charset="0"/>
            </a:endParaRPr>
          </a:p>
          <a:p>
            <a:pPr marL="0" indent="0">
              <a:spcBef>
                <a:spcPts val="0"/>
              </a:spcBef>
              <a:spcAft>
                <a:spcPts val="0"/>
              </a:spcAft>
              <a:buNone/>
            </a:pPr>
            <a:endParaRPr lang="en-US" sz="1600" b="1" dirty="0">
              <a:solidFill>
                <a:schemeClr val="accent1">
                  <a:lumMod val="50000"/>
                </a:schemeClr>
              </a:solidFill>
            </a:endParaRPr>
          </a:p>
        </p:txBody>
      </p:sp>
      <p:sp>
        <p:nvSpPr>
          <p:cNvPr id="9" name="BlokTextu 8"/>
          <p:cNvSpPr txBox="1"/>
          <p:nvPr/>
        </p:nvSpPr>
        <p:spPr>
          <a:xfrm>
            <a:off x="6469038" y="6508523"/>
            <a:ext cx="2435667" cy="338554"/>
          </a:xfrm>
          <a:prstGeom prst="rect">
            <a:avLst/>
          </a:prstGeom>
          <a:noFill/>
        </p:spPr>
        <p:txBody>
          <a:bodyPr wrap="none" rtlCol="0">
            <a:spAutoFit/>
          </a:bodyPr>
          <a:lstStyle/>
          <a:p>
            <a:r>
              <a:rPr lang="en-GB" sz="1600" b="1" dirty="0">
                <a:solidFill>
                  <a:schemeClr val="tx2"/>
                </a:solidFill>
              </a:rPr>
              <a:t>www.danube-region.eu</a:t>
            </a:r>
            <a:endParaRPr lang="en-US" sz="1600" b="1" dirty="0">
              <a:solidFill>
                <a:srgbClr val="000099"/>
              </a:solidFill>
              <a:latin typeface="+mn-lt"/>
            </a:endParaRPr>
          </a:p>
        </p:txBody>
      </p:sp>
    </p:spTree>
    <p:extLst>
      <p:ext uri="{BB962C8B-B14F-4D97-AF65-F5344CB8AC3E}">
        <p14:creationId xmlns:p14="http://schemas.microsoft.com/office/powerpoint/2010/main" val="2681681874"/>
      </p:ext>
    </p:extLst>
  </p:cSld>
  <p:clrMapOvr>
    <a:masterClrMapping/>
  </p:clrMapOvr>
  <p:transition/>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Proposal</Template>
  <TotalTime>10372</TotalTime>
  <Words>388</Words>
  <Application>Microsoft Office PowerPoint</Application>
  <PresentationFormat>Prezentácia na obrazovke (4:3)</PresentationFormat>
  <Paragraphs>67</Paragraphs>
  <Slides>5</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5</vt:i4>
      </vt:variant>
    </vt:vector>
  </HeadingPairs>
  <TitlesOfParts>
    <vt:vector size="9" baseType="lpstr">
      <vt:lpstr>Arial</vt:lpstr>
      <vt:lpstr>Calibri</vt:lpstr>
      <vt:lpstr>Wingdings</vt:lpstr>
      <vt:lpstr>Motív Office</vt:lpstr>
      <vt:lpstr>Prezentácia programu PowerPoint</vt:lpstr>
      <vt:lpstr>PA4 Plans for 2021</vt:lpstr>
      <vt:lpstr>PA4 Plans for 2021</vt:lpstr>
      <vt:lpstr>PA4 Plans for 2021</vt:lpstr>
      <vt:lpstr>PA4 Plans for 2021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TÚV-8.4.2013</dc:title>
  <dc:creator>Karacsonyova Monika</dc:creator>
  <cp:lastModifiedBy>Kurecova, Alena</cp:lastModifiedBy>
  <cp:revision>1020</cp:revision>
  <cp:lastPrinted>2019-02-18T11:57:44Z</cp:lastPrinted>
  <dcterms:created xsi:type="dcterms:W3CDTF">2011-09-14T07:31:49Z</dcterms:created>
  <dcterms:modified xsi:type="dcterms:W3CDTF">2021-05-31T09:36:09Z</dcterms:modified>
</cp:coreProperties>
</file>